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0" r:id="rId3"/>
    <p:sldId id="259" r:id="rId4"/>
    <p:sldId id="260" r:id="rId5"/>
    <p:sldId id="261" r:id="rId6"/>
    <p:sldId id="262" r:id="rId7"/>
    <p:sldId id="266" r:id="rId8"/>
    <p:sldId id="268" r:id="rId9"/>
    <p:sldId id="263" r:id="rId10"/>
    <p:sldId id="267" r:id="rId11"/>
    <p:sldId id="270" r:id="rId12"/>
    <p:sldId id="272" r:id="rId13"/>
    <p:sldId id="273" r:id="rId14"/>
    <p:sldId id="274" r:id="rId15"/>
    <p:sldId id="307" r:id="rId16"/>
    <p:sldId id="308" r:id="rId17"/>
    <p:sldId id="277" r:id="rId18"/>
    <p:sldId id="278" r:id="rId19"/>
    <p:sldId id="276" r:id="rId20"/>
    <p:sldId id="310" r:id="rId21"/>
    <p:sldId id="281" r:id="rId22"/>
    <p:sldId id="284" r:id="rId23"/>
    <p:sldId id="279" r:id="rId24"/>
    <p:sldId id="314" r:id="rId25"/>
    <p:sldId id="305" r:id="rId26"/>
    <p:sldId id="294" r:id="rId27"/>
    <p:sldId id="264" r:id="rId28"/>
    <p:sldId id="313" r:id="rId29"/>
    <p:sldId id="282" r:id="rId30"/>
    <p:sldId id="285" r:id="rId31"/>
    <p:sldId id="283" r:id="rId32"/>
    <p:sldId id="299" r:id="rId33"/>
    <p:sldId id="300" r:id="rId34"/>
    <p:sldId id="286" r:id="rId35"/>
    <p:sldId id="287" r:id="rId36"/>
    <p:sldId id="288" r:id="rId37"/>
    <p:sldId id="289" r:id="rId38"/>
    <p:sldId id="302" r:id="rId39"/>
    <p:sldId id="315" r:id="rId40"/>
    <p:sldId id="312" r:id="rId41"/>
    <p:sldId id="316" r:id="rId42"/>
    <p:sldId id="317" r:id="rId43"/>
    <p:sldId id="318" r:id="rId44"/>
    <p:sldId id="298" r:id="rId45"/>
    <p:sldId id="292" r:id="rId46"/>
    <p:sldId id="303" r:id="rId47"/>
    <p:sldId id="304" r:id="rId48"/>
    <p:sldId id="30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C7"/>
    <a:srgbClr val="C71D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3" autoAdjust="0"/>
    <p:restoredTop sz="95840" autoAdjust="0"/>
  </p:normalViewPr>
  <p:slideViewPr>
    <p:cSldViewPr snapToGrid="0">
      <p:cViewPr varScale="1">
        <p:scale>
          <a:sx n="152" d="100"/>
          <a:sy n="152" d="100"/>
        </p:scale>
        <p:origin x="156" y="228"/>
      </p:cViewPr>
      <p:guideLst/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9208-0FFB-47BD-8BDD-2EF04EA89F07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B9B4D-0831-46FA-B973-E180FB2A8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9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B9B4D-0831-46FA-B973-E180FB2A8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2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B9B4D-0831-46FA-B973-E180FB2A8F0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8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53CE-7E08-FB2D-B090-3E9855B2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76F4D-FD42-7A65-B321-91CF32E71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8459-704F-26DA-5711-F4A447D0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BF09F-C66B-74A6-F622-B9256F2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0F14C-5BFF-C49A-E849-5A3F027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0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2170-17D3-E0D2-D9CB-9784FEEB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06E11-99C6-17EF-2ACB-5CB5DCB0E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FE19-1803-BD30-BC8E-3C357C29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ABEE-B315-94FA-E097-A8F59BD3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A257-E8C0-4067-62B0-CD901CE3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3FB47-D012-A1B5-59DA-FA7BA4F89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EB98B-86D5-EB86-7604-43B495989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A5B9-9CCE-8A09-4BB2-9FF60F5B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9DE9-E52C-DC48-5E24-8536F664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F585-B354-E067-A594-981A361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1657-DA99-A491-5119-2F692545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506444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34646-B62F-600C-F9AD-9BF93A83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0" y="6356350"/>
            <a:ext cx="2743200" cy="365125"/>
          </a:xfrm>
        </p:spPr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015B5-0B8D-073D-040A-609CB225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6F8B-E539-C35A-0F57-27843D06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0660" y="6356350"/>
            <a:ext cx="2743200" cy="365125"/>
          </a:xfrm>
        </p:spPr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B5584-96D1-0AC9-670A-F2D034B2BD05}"/>
              </a:ext>
            </a:extLst>
          </p:cNvPr>
          <p:cNvSpPr/>
          <p:nvPr userDrawn="1"/>
        </p:nvSpPr>
        <p:spPr>
          <a:xfrm>
            <a:off x="0" y="0"/>
            <a:ext cx="12192000" cy="70104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93284-840B-D876-77FF-D5BC42E0A20D}"/>
              </a:ext>
            </a:extLst>
          </p:cNvPr>
          <p:cNvSpPr/>
          <p:nvPr userDrawn="1"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87F3AD-8B6A-F133-F02F-AED5722DC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3454" y="135890"/>
            <a:ext cx="1300692" cy="40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3AC71-E39A-5ACA-4244-3EF694E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4" y="135891"/>
            <a:ext cx="10327746" cy="46609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9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82FB-E2BC-F63A-F159-CC238BF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945E-DBCC-8CFF-C7B8-0F7AB6DE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CC494-BE5F-2442-928E-5583B6DD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79683-7371-17F7-B10E-E977F37B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E338-58DF-B33A-D164-F570917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6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7831-0121-CA09-7FBC-CFC1CF48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3C0E7-1CA3-AECA-C0E2-3ABA638D7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A374-50B9-EEDA-4D9F-DCC71714D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A7072-0060-92E7-FD3A-64AE2B96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F7EEF-660A-86C4-D796-0A7383A7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E91F2-CE39-987C-A303-0DCF0632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5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2129-13C3-EB03-7253-427AB1CC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69E00-D6A3-DE59-D290-0BB05572F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4F311-FFBD-F7B7-1653-8837F11B8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BA5C0-E0D2-9589-E625-7C5620D2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EF82C-99D1-6026-B7A3-2D391E42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97D2C-39AD-1D71-5956-70ECAC23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F9C02-32B5-FF78-C3C3-F11CF52C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E9257-BA6F-297C-679A-5D422E69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2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D938-8AB0-70F6-4DB7-2CE51A86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07065-147F-624E-07AF-5573E3CA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E913-4299-FE87-A3A3-556B4556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7DF75-DB4A-AB62-5570-8B535B49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4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D6508-D62A-97E5-D67A-B6672578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3F0F-AFD0-E539-4634-A8D89645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D726-FE0B-7F8A-6309-B5AD503A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4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55CC-0647-ED3A-2F97-8E621F9E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87DD-9F0E-5A5C-B2B3-AB04E530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D45D5-2BAA-8D63-9ABA-B440A9B8B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3930-2026-96AC-A413-87F27C0E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A04A1-589E-1F96-ECB6-06DDC3F9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41C0-07DE-1F1F-1313-646DB72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425B-0BD9-2247-DF61-643B3CBE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C58E8-16F9-D362-CEF6-3A001ADDA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70478-3B23-A00D-AC97-64891E075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A69A6-1B5C-98C6-FC61-13B8CD77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7A62C-A352-0705-5671-07FA2DB0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8A913-857F-1DD1-3EA0-927BF966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75E29-F456-61C3-BA2D-BE4A441B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B8089-EB4A-69AA-9235-56B6C982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A305-FA3E-C684-BCBE-08D3F7051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2D92-4DE3-4189-B51A-1AA19D9CDEF6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0BD-FBFD-310C-B9DB-80A3EB4BE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AD1F-E31D-18D9-D49A-95EC0D89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6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enus.ifca.unican.es/Rintro/dataStruct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dataviz-beautificatio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gradual_shiny/app-1-connecting-ui-and-server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linear-regression-in-python-c12a072bedf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r-graph-gallery.com/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hweb.bumc.bu.edu/otlt/MPH-Modules/BS/BS704-EP713_MultivariableMethod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dojo.com/blog/linear-regression-vs-logistic-regressio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ttrue.tistory.com/35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ttrue.tistory.com/3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Iris" TargetMode="External"/><Relationship Id="rId2" Type="http://schemas.openxmlformats.org/officeDocument/2006/relationships/hyperlink" Target="https://github.com/kisti-r-course/r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documentation.org/packages/carData/versions/3.0-1/topics/Salaries" TargetMode="External"/><Relationship Id="rId4" Type="http://schemas.openxmlformats.org/officeDocument/2006/relationships/hyperlink" Target="http://www.amstat.org/publications/jse/v1n1/datasets.lock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products/open-source/rstudio/" TargetMode="External"/><Relationship Id="rId2" Type="http://schemas.openxmlformats.org/officeDocument/2006/relationships/hyperlink" Target="http://lib.stat.cmu.edu/R/CRA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ib.stat.cmu.edu/R/CR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products/open-source/rstud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940" y="2643725"/>
            <a:ext cx="6941572" cy="1176020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dirty="0">
                <a:latin typeface="+mn-lt"/>
                <a:ea typeface="SUIT" pitchFamily="2" charset="-127"/>
              </a:rPr>
              <a:t>R </a:t>
            </a:r>
            <a:r>
              <a:rPr lang="ko-KR" altLang="en-US" dirty="0">
                <a:latin typeface="+mn-lt"/>
                <a:ea typeface="SUIT" pitchFamily="2" charset="-127"/>
              </a:rPr>
              <a:t>활용 데이터 분석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35FE54-DB4D-FE87-BB07-A86330AB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3AA1-64E3-B7CB-DC46-C99A47F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55" y="2716530"/>
            <a:ext cx="3042884" cy="2366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AA307-01C1-ACF8-C2E4-83B2368F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95" y="2716530"/>
            <a:ext cx="3042884" cy="2366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25C24-D4DA-FB99-E2A3-7580CC8B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735" y="2716530"/>
            <a:ext cx="3042884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80383-155D-8095-541D-94270AEA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96533"/>
            <a:ext cx="2181894" cy="1966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E9537-C96F-464D-A56A-0E0E5006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00" y="1096533"/>
            <a:ext cx="7053440" cy="5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27EAF-8D5D-449E-DF12-BE5E2F7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1" y="1073673"/>
            <a:ext cx="7149238" cy="53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3209B-4B2E-54B0-2FCC-71EF4CBB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5" y="1904252"/>
            <a:ext cx="5253365" cy="3955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AD3A1-5EFD-0D48-ED61-B3CF55E1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41" y="1904252"/>
            <a:ext cx="5253365" cy="3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1A96CD-BACE-F85A-C1D8-3C89FFDB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7" y="1904250"/>
            <a:ext cx="5253365" cy="395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8CD62-1DA9-EF14-9991-D8D50B18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0" y="1904250"/>
            <a:ext cx="5253365" cy="3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7333EE-0AD3-9506-EF38-5ABBA97B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01374"/>
            <a:ext cx="4676634" cy="50755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41795-592B-6846-2A6D-86640F47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coding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7EFCA-54F0-C8F0-1DB8-003040E8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20" y="1110231"/>
            <a:ext cx="4676634" cy="5075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F512-26D6-B45B-F8A2-09A1D9026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46"/>
          <a:stretch/>
        </p:blipFill>
        <p:spPr>
          <a:xfrm>
            <a:off x="7520140" y="1101374"/>
            <a:ext cx="3940911" cy="5064443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9E030AE-D161-6582-6691-0C2F5AAC0923}"/>
              </a:ext>
            </a:extLst>
          </p:cNvPr>
          <p:cNvSpPr/>
          <p:nvPr/>
        </p:nvSpPr>
        <p:spPr>
          <a:xfrm>
            <a:off x="1580147" y="1117416"/>
            <a:ext cx="169759" cy="51085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D33C4-14E5-44EB-D32A-61567A71BFA2}"/>
              </a:ext>
            </a:extLst>
          </p:cNvPr>
          <p:cNvSpPr txBox="1"/>
          <p:nvPr/>
        </p:nvSpPr>
        <p:spPr>
          <a:xfrm>
            <a:off x="1749905" y="1203568"/>
            <a:ext cx="217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라이브러리 불러오기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C68EFA9-7409-B27F-881E-404F1195DA88}"/>
              </a:ext>
            </a:extLst>
          </p:cNvPr>
          <p:cNvSpPr/>
          <p:nvPr/>
        </p:nvSpPr>
        <p:spPr>
          <a:xfrm>
            <a:off x="1580147" y="1742657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EF56-B946-0DCC-578D-69A3628E0E3C}"/>
              </a:ext>
            </a:extLst>
          </p:cNvPr>
          <p:cNvSpPr txBox="1"/>
          <p:nvPr/>
        </p:nvSpPr>
        <p:spPr>
          <a:xfrm>
            <a:off x="1716253" y="1686312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CACD4-36AE-44FE-309A-9FAA9BE04C70}"/>
              </a:ext>
            </a:extLst>
          </p:cNvPr>
          <p:cNvSpPr/>
          <p:nvPr/>
        </p:nvSpPr>
        <p:spPr>
          <a:xfrm>
            <a:off x="1798965" y="2116371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33D90-01D1-74B6-3846-D69302B1405A}"/>
              </a:ext>
            </a:extLst>
          </p:cNvPr>
          <p:cNvSpPr txBox="1"/>
          <p:nvPr/>
        </p:nvSpPr>
        <p:spPr>
          <a:xfrm>
            <a:off x="1942456" y="2041515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C1DDCA5-1FFB-44C3-1896-C5BBAD954EDF}"/>
              </a:ext>
            </a:extLst>
          </p:cNvPr>
          <p:cNvSpPr/>
          <p:nvPr/>
        </p:nvSpPr>
        <p:spPr>
          <a:xfrm>
            <a:off x="5463467" y="2377793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5F6D0-612B-96F5-241B-BEBA8237D34E}"/>
              </a:ext>
            </a:extLst>
          </p:cNvPr>
          <p:cNvSpPr txBox="1"/>
          <p:nvPr/>
        </p:nvSpPr>
        <p:spPr>
          <a:xfrm>
            <a:off x="5606958" y="2302937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62CBADE7-EB02-CA4D-3334-C3DCF32F0BAD}"/>
              </a:ext>
            </a:extLst>
          </p:cNvPr>
          <p:cNvSpPr/>
          <p:nvPr/>
        </p:nvSpPr>
        <p:spPr>
          <a:xfrm>
            <a:off x="3997520" y="4634206"/>
            <a:ext cx="1914070" cy="186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3BF47C8-1AC1-24FE-CD41-5A4F8831A0FA}"/>
              </a:ext>
            </a:extLst>
          </p:cNvPr>
          <p:cNvSpPr/>
          <p:nvPr/>
        </p:nvSpPr>
        <p:spPr>
          <a:xfrm>
            <a:off x="8674154" y="2648016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8CE2B-9E94-9ABF-FB64-E2ED33A1C36D}"/>
              </a:ext>
            </a:extLst>
          </p:cNvPr>
          <p:cNvSpPr txBox="1"/>
          <p:nvPr/>
        </p:nvSpPr>
        <p:spPr>
          <a:xfrm>
            <a:off x="8810260" y="2591671"/>
            <a:ext cx="139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09A15B0-48E3-0DDD-689E-47EC25AA8C07}"/>
              </a:ext>
            </a:extLst>
          </p:cNvPr>
          <p:cNvSpPr/>
          <p:nvPr/>
        </p:nvSpPr>
        <p:spPr>
          <a:xfrm>
            <a:off x="8958899" y="2365528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A3EDF-2F62-680B-E283-93A7E287A3E5}"/>
              </a:ext>
            </a:extLst>
          </p:cNvPr>
          <p:cNvSpPr txBox="1"/>
          <p:nvPr/>
        </p:nvSpPr>
        <p:spPr>
          <a:xfrm>
            <a:off x="9102390" y="2290672"/>
            <a:ext cx="109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9908292-6E6C-A7AD-B166-887E385C6F3A}"/>
              </a:ext>
            </a:extLst>
          </p:cNvPr>
          <p:cNvCxnSpPr>
            <a:cxnSpLocks/>
          </p:cNvCxnSpPr>
          <p:nvPr/>
        </p:nvCxnSpPr>
        <p:spPr>
          <a:xfrm flipV="1">
            <a:off x="10147090" y="2470988"/>
            <a:ext cx="12700" cy="300999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141795-592B-6846-2A6D-86640F47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DF512-26D6-B45B-F8A2-09A1D902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3" y="1224942"/>
            <a:ext cx="4666364" cy="5064443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63BF47C8-1AC1-24FE-CD41-5A4F8831A0FA}"/>
              </a:ext>
            </a:extLst>
          </p:cNvPr>
          <p:cNvSpPr/>
          <p:nvPr/>
        </p:nvSpPr>
        <p:spPr>
          <a:xfrm>
            <a:off x="1809817" y="2771584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8CE2B-9E94-9ABF-FB64-E2ED33A1C36D}"/>
              </a:ext>
            </a:extLst>
          </p:cNvPr>
          <p:cNvSpPr txBox="1"/>
          <p:nvPr/>
        </p:nvSpPr>
        <p:spPr>
          <a:xfrm>
            <a:off x="1945923" y="2715239"/>
            <a:ext cx="139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09A15B0-48E3-0DDD-689E-47EC25AA8C07}"/>
              </a:ext>
            </a:extLst>
          </p:cNvPr>
          <p:cNvSpPr/>
          <p:nvPr/>
        </p:nvSpPr>
        <p:spPr>
          <a:xfrm>
            <a:off x="2094562" y="2489096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A3EDF-2F62-680B-E283-93A7E287A3E5}"/>
              </a:ext>
            </a:extLst>
          </p:cNvPr>
          <p:cNvSpPr txBox="1"/>
          <p:nvPr/>
        </p:nvSpPr>
        <p:spPr>
          <a:xfrm>
            <a:off x="2238053" y="2414240"/>
            <a:ext cx="109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9908292-6E6C-A7AD-B166-887E385C6F3A}"/>
              </a:ext>
            </a:extLst>
          </p:cNvPr>
          <p:cNvCxnSpPr>
            <a:cxnSpLocks/>
          </p:cNvCxnSpPr>
          <p:nvPr/>
        </p:nvCxnSpPr>
        <p:spPr>
          <a:xfrm flipV="1">
            <a:off x="3282753" y="2594556"/>
            <a:ext cx="12700" cy="300999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>
            <a:extLst>
              <a:ext uri="{FF2B5EF4-FFF2-40B4-BE49-F238E27FC236}">
                <a16:creationId xmlns:a16="http://schemas.microsoft.com/office/drawing/2014/main" id="{7CAB10ED-DE56-91D8-8400-CE9342E08382}"/>
              </a:ext>
            </a:extLst>
          </p:cNvPr>
          <p:cNvSpPr/>
          <p:nvPr/>
        </p:nvSpPr>
        <p:spPr>
          <a:xfrm>
            <a:off x="5721178" y="3321587"/>
            <a:ext cx="749643" cy="871151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D53A5-05E4-C02E-9DCA-B5AD5C44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33" y="1224942"/>
            <a:ext cx="4666364" cy="5064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25AB9-5DC6-EF38-7F8D-E7BA5C2A3D0C}"/>
              </a:ext>
            </a:extLst>
          </p:cNvPr>
          <p:cNvSpPr txBox="1"/>
          <p:nvPr/>
        </p:nvSpPr>
        <p:spPr>
          <a:xfrm>
            <a:off x="8558364" y="2594556"/>
            <a:ext cx="201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정리하기</a:t>
            </a:r>
            <a:endParaRPr lang="en-US" sz="1600" dirty="0">
              <a:ln w="0">
                <a:solidFill>
                  <a:schemeClr val="accent6">
                    <a:lumMod val="75000"/>
                  </a:schemeClr>
                </a:solidFill>
              </a:ln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5D218B6-CA76-F35C-1497-0467CDC91594}"/>
              </a:ext>
            </a:extLst>
          </p:cNvPr>
          <p:cNvSpPr/>
          <p:nvPr/>
        </p:nvSpPr>
        <p:spPr>
          <a:xfrm>
            <a:off x="8380072" y="2467831"/>
            <a:ext cx="178292" cy="55075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9E107A-579B-D677-DFED-61EB1150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quality and structure</a:t>
            </a:r>
          </a:p>
          <a:p>
            <a:pPr lvl="1"/>
            <a:r>
              <a:rPr lang="ko-KR" altLang="en-US" dirty="0"/>
              <a:t>데이터에 결측치와 이상치가 많은지</a:t>
            </a:r>
            <a:endParaRPr lang="en-US" altLang="ko-KR" dirty="0"/>
          </a:p>
          <a:p>
            <a:pPr lvl="1"/>
            <a:r>
              <a:rPr lang="ko-KR" altLang="en-US" dirty="0"/>
              <a:t>데이터가 어떤 형태를 가지고 있는지</a:t>
            </a:r>
            <a:endParaRPr lang="en-US" altLang="ko-KR" dirty="0"/>
          </a:p>
          <a:p>
            <a:r>
              <a:rPr lang="en-US" altLang="ko-KR" dirty="0" err="1"/>
              <a:t>Visualisation</a:t>
            </a:r>
            <a:endParaRPr lang="en-US" altLang="ko-KR" dirty="0"/>
          </a:p>
          <a:p>
            <a:pPr lvl="1"/>
            <a:r>
              <a:rPr lang="ko-KR" altLang="en-US" dirty="0"/>
              <a:t>분석 결과를 명확하게 전달할 수 있는지</a:t>
            </a:r>
            <a:endParaRPr lang="en-US" altLang="ko-KR" dirty="0"/>
          </a:p>
          <a:p>
            <a:pPr lvl="1"/>
            <a:r>
              <a:rPr lang="ko-KR" altLang="en-US" dirty="0"/>
              <a:t>데이터를 시각적으로 표현할 수 있는 방법이 무엇인지</a:t>
            </a:r>
            <a:endParaRPr lang="en-US" dirty="0"/>
          </a:p>
          <a:p>
            <a:r>
              <a:rPr lang="en-US" dirty="0"/>
              <a:t>Analysis methods</a:t>
            </a:r>
          </a:p>
          <a:p>
            <a:pPr lvl="1"/>
            <a:r>
              <a:rPr lang="ko-KR" altLang="en-US" dirty="0"/>
              <a:t>어떠한 분석이 필요한지</a:t>
            </a:r>
            <a:endParaRPr lang="en-US" dirty="0"/>
          </a:p>
          <a:p>
            <a:pPr lvl="1"/>
            <a:r>
              <a:rPr lang="ko-KR" altLang="en-US" dirty="0"/>
              <a:t>분석 방법이 적절한지</a:t>
            </a:r>
            <a:endParaRPr lang="en-US" altLang="ko-KR" dirty="0"/>
          </a:p>
          <a:p>
            <a:r>
              <a:rPr lang="en-US" altLang="ko-KR" dirty="0"/>
              <a:t>Reproducibility</a:t>
            </a:r>
          </a:p>
          <a:p>
            <a:pPr lvl="1"/>
            <a:r>
              <a:rPr lang="ko-KR" altLang="en-US" dirty="0"/>
              <a:t>같은 데이터로 분석을 다시 진행했을 때 얼마나 재현 가능한지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7D921-B581-32A0-73BC-32CA605D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Things to consider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60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2C3E00-A7D8-836F-D07A-0368251BF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결측치</a:t>
            </a:r>
            <a:r>
              <a:rPr lang="en-US" altLang="ko-KR" dirty="0"/>
              <a:t>):</a:t>
            </a:r>
          </a:p>
          <a:p>
            <a:pPr lvl="1"/>
            <a:r>
              <a:rPr lang="en-US" altLang="ko-KR" dirty="0"/>
              <a:t>“NA” </a:t>
            </a:r>
            <a:r>
              <a:rPr lang="ko-KR" altLang="en-US" dirty="0"/>
              <a:t>또는 </a:t>
            </a:r>
            <a:r>
              <a:rPr lang="en-US" altLang="ko-KR" dirty="0"/>
              <a:t>“NULL”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1"/>
            <a:r>
              <a:rPr lang="ko-KR" altLang="en-US" dirty="0"/>
              <a:t>처리방법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Fill with zeros (0)</a:t>
            </a:r>
          </a:p>
          <a:p>
            <a:pPr lvl="2"/>
            <a:r>
              <a:rPr lang="en-US" altLang="ko-KR" dirty="0"/>
              <a:t>Use mean, median, etc. (imputation)</a:t>
            </a:r>
          </a:p>
          <a:p>
            <a:pPr lvl="2"/>
            <a:r>
              <a:rPr lang="en-US" altLang="ko-KR" dirty="0"/>
              <a:t>Remove samples with NA values</a:t>
            </a:r>
          </a:p>
          <a:p>
            <a:r>
              <a:rPr lang="en-US" dirty="0"/>
              <a:t>Outliers (</a:t>
            </a:r>
            <a:r>
              <a:rPr lang="ko-KR" altLang="en-US" dirty="0"/>
              <a:t>이상치</a:t>
            </a:r>
            <a:r>
              <a:rPr lang="en-US" altLang="ko-KR" dirty="0"/>
              <a:t>): </a:t>
            </a:r>
          </a:p>
          <a:p>
            <a:pPr lvl="1"/>
            <a:r>
              <a:rPr lang="ko-KR" altLang="en-US" dirty="0"/>
              <a:t>각 변수에서 예상범위 외의 값 </a:t>
            </a:r>
            <a:r>
              <a:rPr lang="en-US" altLang="ko-KR" dirty="0"/>
              <a:t>(e.g. </a:t>
            </a:r>
            <a:r>
              <a:rPr lang="ko-KR" altLang="en-US" dirty="0"/>
              <a:t>나이가 </a:t>
            </a:r>
            <a:r>
              <a:rPr lang="en-US" altLang="ko-KR" dirty="0"/>
              <a:t>negative value, </a:t>
            </a:r>
            <a:r>
              <a:rPr lang="ko-KR" altLang="en-US" dirty="0"/>
              <a:t>연봉이 </a:t>
            </a:r>
            <a:r>
              <a:rPr lang="en-US" altLang="ko-KR" dirty="0"/>
              <a:t>10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처리방법</a:t>
            </a:r>
            <a:r>
              <a:rPr lang="en-US" altLang="ko-KR" dirty="0"/>
              <a:t>:</a:t>
            </a:r>
          </a:p>
          <a:p>
            <a:pPr lvl="2"/>
            <a:r>
              <a:rPr lang="en-US" dirty="0"/>
              <a:t>Remove samples</a:t>
            </a:r>
          </a:p>
          <a:p>
            <a:pPr lvl="2"/>
            <a:r>
              <a:rPr lang="en-US" dirty="0"/>
              <a:t>Imputation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5D8C4B-A615-5D05-AE32-8E0211E2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and outliers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220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7B7E2-4800-2943-9415-C32BFA85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67F60-9E3C-B5DD-77B3-2762405E34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07" y="1654426"/>
            <a:ext cx="8406785" cy="40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B0464-ED43-D40F-4A89-6757CF198D00}"/>
              </a:ext>
            </a:extLst>
          </p:cNvPr>
          <p:cNvSpPr txBox="1"/>
          <p:nvPr/>
        </p:nvSpPr>
        <p:spPr>
          <a:xfrm>
            <a:off x="187854" y="6506665"/>
            <a:ext cx="61117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 dirty="0">
                <a:hlinkClick r:id="rId3"/>
              </a:rPr>
              <a:t>http://venus.ifca.unican.es/Rintro/dataStruct.html</a:t>
            </a:r>
            <a:endParaRPr lang="en-KR" sz="800" dirty="0"/>
          </a:p>
        </p:txBody>
      </p:sp>
    </p:spTree>
    <p:extLst>
      <p:ext uri="{BB962C8B-B14F-4D97-AF65-F5344CB8AC3E}">
        <p14:creationId xmlns:p14="http://schemas.microsoft.com/office/powerpoint/2010/main" val="221975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1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4172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KR" dirty="0"/>
          </a:p>
        </p:txBody>
      </p:sp>
      <p:pic>
        <p:nvPicPr>
          <p:cNvPr id="1026" name="Picture 2" descr="Introduction to Basic Statistics Measurements - DZone">
            <a:extLst>
              <a:ext uri="{FF2B5EF4-FFF2-40B4-BE49-F238E27FC236}">
                <a16:creationId xmlns:a16="http://schemas.microsoft.com/office/drawing/2014/main" id="{BEF30F9A-3965-B261-A39B-7BDE7F5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8" y="1112520"/>
            <a:ext cx="5072650" cy="50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07D7544-EE9C-BFD2-8058-9EECCEB3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112520"/>
            <a:ext cx="6078518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193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2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0284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17B8AC2-1D54-D9B7-9936-CABF25105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43757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4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70AD-1E51-3F91-EAC3-53A15FAC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The Importance of </a:t>
            </a:r>
            <a:r>
              <a:rPr lang="en-US" altLang="ko-KR" b="0" i="0" dirty="0" err="1">
                <a:effectLst/>
                <a:latin typeface="Söhne"/>
              </a:rPr>
              <a:t>Visualisation</a:t>
            </a:r>
            <a:r>
              <a:rPr lang="en-US" altLang="ko-KR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시각화는 데이터 패턴과 관계를 이해하는 데 도움이 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결과를 다른 사람에게 효과적으로 전달할 수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285750" indent="-285750"/>
            <a:r>
              <a:rPr lang="en-US" altLang="ko-KR" b="0" i="0" dirty="0">
                <a:effectLst/>
                <a:latin typeface="Söhne"/>
              </a:rPr>
              <a:t>Types of </a:t>
            </a:r>
            <a:r>
              <a:rPr lang="en-US" altLang="ko-KR" b="0" i="0" dirty="0" err="1">
                <a:effectLst/>
                <a:latin typeface="Söhne"/>
              </a:rPr>
              <a:t>Visualisation</a:t>
            </a:r>
            <a:r>
              <a:rPr lang="en-US" altLang="ko-KR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Bar Plot: </a:t>
            </a:r>
            <a:r>
              <a:rPr lang="ko-KR" altLang="en-US" b="0" i="0" dirty="0">
                <a:effectLst/>
                <a:latin typeface="Söhne"/>
              </a:rPr>
              <a:t>막대형 그래프를 사용하여 범주형 데이터를 표시합니다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Histogram: </a:t>
            </a:r>
            <a:r>
              <a:rPr lang="ko-KR" altLang="en-US" b="0" i="0" dirty="0">
                <a:effectLst/>
                <a:latin typeface="Söhne"/>
              </a:rPr>
              <a:t>연속 데이터의 분포를 보여줍니다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Scatterplot: </a:t>
            </a:r>
            <a:r>
              <a:rPr lang="ko-KR" altLang="en-US" b="0" i="0" dirty="0">
                <a:effectLst/>
                <a:latin typeface="Söhne"/>
              </a:rPr>
              <a:t>두 연속 변수 간의 관계를 시각화합니다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Heatmap: </a:t>
            </a:r>
            <a:r>
              <a:rPr lang="ko-KR" altLang="en-US" dirty="0">
                <a:latin typeface="Söhne"/>
              </a:rPr>
              <a:t>여러 변수 간의 관계를 시각화합니다</a:t>
            </a:r>
            <a:r>
              <a:rPr lang="en-US" altLang="ko-KR" dirty="0">
                <a:latin typeface="Söhne"/>
              </a:rPr>
              <a:t>.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6704-E6C7-957A-187C-90254E95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2065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KR" dirty="0"/>
          </a:p>
        </p:txBody>
      </p:sp>
      <p:pic>
        <p:nvPicPr>
          <p:cNvPr id="1026" name="Picture 2" descr="Introduction to Basic Statistics Measurements - DZone">
            <a:extLst>
              <a:ext uri="{FF2B5EF4-FFF2-40B4-BE49-F238E27FC236}">
                <a16:creationId xmlns:a16="http://schemas.microsoft.com/office/drawing/2014/main" id="{BEF30F9A-3965-B261-A39B-7BDE7F5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8" y="1112520"/>
            <a:ext cx="5072650" cy="50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07D7544-EE9C-BFD2-8058-9EECCEB3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112520"/>
            <a:ext cx="6078518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0052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0034-69F1-BEE8-9DBD-76266C00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Bar plots and histograms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86985-C38A-7F18-B537-B058CAEC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" y="1135910"/>
            <a:ext cx="5495637" cy="3480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1469C-C45B-718F-36B5-CD75B66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2" y="2619748"/>
            <a:ext cx="6477745" cy="4102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31A7E-6A4B-0BCF-8C7C-4BED8D21F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0"/>
          <a:stretch/>
        </p:blipFill>
        <p:spPr>
          <a:xfrm>
            <a:off x="2962716" y="2085819"/>
            <a:ext cx="6394244" cy="34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EAFF8-9842-9578-DB7B-BB1E693A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Scatterplots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D125-F7B5-9039-08B1-C448008A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/>
          <a:stretch/>
        </p:blipFill>
        <p:spPr>
          <a:xfrm>
            <a:off x="276446" y="1056167"/>
            <a:ext cx="6096000" cy="3265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AB1D89-9779-4B78-33D0-6A81E00FD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"/>
          <a:stretch/>
        </p:blipFill>
        <p:spPr>
          <a:xfrm>
            <a:off x="5181600" y="2938783"/>
            <a:ext cx="6833191" cy="36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C744-828F-A2D9-5D03-EFA3C73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ggplot2</a:t>
            </a:r>
            <a:endParaRPr lang="ko-KR" altLang="en-US" dirty="0"/>
          </a:p>
        </p:txBody>
      </p:sp>
      <p:pic>
        <p:nvPicPr>
          <p:cNvPr id="5122" name="Picture 2" descr="Img">
            <a:extLst>
              <a:ext uri="{FF2B5EF4-FFF2-40B4-BE49-F238E27FC236}">
                <a16:creationId xmlns:a16="http://schemas.microsoft.com/office/drawing/2014/main" id="{19BEC61D-5FF6-0376-D8E2-4E4709B7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39" y="1132722"/>
            <a:ext cx="4604321" cy="52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24D6D-EEA2-C16F-AFD3-F5298FAA0060}"/>
              </a:ext>
            </a:extLst>
          </p:cNvPr>
          <p:cNvSpPr txBox="1"/>
          <p:nvPr/>
        </p:nvSpPr>
        <p:spPr>
          <a:xfrm>
            <a:off x="342900" y="6472058"/>
            <a:ext cx="5753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https://ourcodingclub.github.io/tutorials/dataviz-beautification/</a:t>
            </a:r>
            <a:r>
              <a:rPr lang="en-US" altLang="ko-KR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6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8EA26-4A3E-C511-CFA2-C48B3BCA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</a:t>
            </a:r>
          </a:p>
        </p:txBody>
      </p:sp>
      <p:pic>
        <p:nvPicPr>
          <p:cNvPr id="4098" name="Picture 2" descr="Basic shiny architecture">
            <a:extLst>
              <a:ext uri="{FF2B5EF4-FFF2-40B4-BE49-F238E27FC236}">
                <a16:creationId xmlns:a16="http://schemas.microsoft.com/office/drawing/2014/main" id="{24FA2F1F-E83C-0067-E3CA-F7549051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888" y="3705724"/>
            <a:ext cx="6674224" cy="251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B1501-EBC6-CB84-CBE3-7516F6A6A470}"/>
              </a:ext>
            </a:extLst>
          </p:cNvPr>
          <p:cNvSpPr txBox="1"/>
          <p:nvPr/>
        </p:nvSpPr>
        <p:spPr>
          <a:xfrm>
            <a:off x="187854" y="6506665"/>
            <a:ext cx="3900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https://laderast.github.io/gradual_shiny/app-1-connecting-ui-and-server.html</a:t>
            </a:r>
            <a:endParaRPr lang="en-US" sz="800" dirty="0"/>
          </a:p>
        </p:txBody>
      </p:sp>
      <p:pic>
        <p:nvPicPr>
          <p:cNvPr id="4100" name="Picture 4" descr="Structure of a Shiny web application">
            <a:extLst>
              <a:ext uri="{FF2B5EF4-FFF2-40B4-BE49-F238E27FC236}">
                <a16:creationId xmlns:a16="http://schemas.microsoft.com/office/drawing/2014/main" id="{185DD935-2DFB-765A-561C-036606A8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20" y="1175375"/>
            <a:ext cx="4233160" cy="23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0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3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GB" altLang="ko-KR" dirty="0"/>
              <a:t> 11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4404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E277DE-DF85-42B3-DF48-E9BC59A2C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91986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59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765985E-91CA-62CF-1002-A711C3C87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43757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56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Definition of the Null Hypothesis: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A statement of no effect or no relationship between variables.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The starting point for hypothesis testing.</a:t>
            </a:r>
          </a:p>
          <a:p>
            <a:pPr marL="0" indent="0" algn="l">
              <a:buNone/>
            </a:pPr>
            <a:endParaRPr lang="en-US" altLang="ko-KR" b="1" i="0" dirty="0"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altLang="ko-KR" sz="2400" b="1" i="0" dirty="0">
                <a:effectLst/>
              </a:rPr>
              <a:t>	Example: </a:t>
            </a:r>
            <a:r>
              <a:rPr lang="ko-KR" altLang="en-US" sz="2400" b="0" i="0" dirty="0">
                <a:effectLst/>
              </a:rPr>
              <a:t>게임에 사용되는 동전이 있을 때</a:t>
            </a:r>
            <a:r>
              <a:rPr lang="en-US" altLang="ko-KR" sz="2400" b="0" i="0" dirty="0">
                <a:effectLst/>
              </a:rPr>
              <a:t>, </a:t>
            </a:r>
            <a:r>
              <a:rPr lang="ko-KR" altLang="en-US" sz="2400" b="0" i="0" dirty="0">
                <a:effectLst/>
              </a:rPr>
              <a:t>앞면이 나올 확률을 </a:t>
            </a:r>
            <a:r>
              <a:rPr lang="en-US" altLang="ko-KR" sz="2400" b="0" i="0" dirty="0">
                <a:effectLst/>
              </a:rPr>
              <a:t>p</a:t>
            </a:r>
            <a:r>
              <a:rPr lang="ko-KR" altLang="en-US" sz="2400" b="0" i="0" dirty="0">
                <a:effectLst/>
              </a:rPr>
              <a:t>라고 하자</a:t>
            </a:r>
            <a:r>
              <a:rPr lang="en-US" altLang="ko-KR" sz="2400" b="0" i="0" dirty="0">
                <a:effectLst/>
              </a:rPr>
              <a:t>. </a:t>
            </a:r>
          </a:p>
          <a:p>
            <a:pPr marL="0" indent="0" algn="l">
              <a:buNone/>
            </a:pPr>
            <a:r>
              <a:rPr lang="en-US" altLang="ko-KR" sz="2400" dirty="0"/>
              <a:t>	</a:t>
            </a:r>
            <a:r>
              <a:rPr lang="ko-KR" altLang="en-US" sz="2400" b="0" i="0" dirty="0">
                <a:effectLst/>
              </a:rPr>
              <a:t>동전의 앞면이 나올 확률에 대하여 다음과 같이 가설을 수립할 수 있다</a:t>
            </a:r>
            <a:r>
              <a:rPr lang="en-US" altLang="ko-KR" sz="2400" b="0" i="0" dirty="0">
                <a:effectLst/>
              </a:rPr>
              <a:t>.</a:t>
            </a:r>
          </a:p>
          <a:p>
            <a:pPr marL="0" indent="0" algn="l">
              <a:buNone/>
            </a:pPr>
            <a:r>
              <a:rPr lang="en-US" altLang="ko-KR" sz="2400" b="0" i="0" dirty="0">
                <a:effectLst/>
              </a:rPr>
              <a:t>	H0: p=1/2 (</a:t>
            </a:r>
            <a:r>
              <a:rPr lang="ko-KR" altLang="en-US" sz="2400" b="0" i="0" dirty="0">
                <a:effectLst/>
              </a:rPr>
              <a:t>게임에 사용되는 동전은 공정한 것이다</a:t>
            </a:r>
            <a:r>
              <a:rPr lang="en-US" altLang="ko-KR" sz="2400" b="0" i="0" dirty="0">
                <a:effectLst/>
              </a:rPr>
              <a:t>.)</a:t>
            </a:r>
          </a:p>
          <a:p>
            <a:pPr marL="0" indent="0" algn="l">
              <a:buNone/>
            </a:pPr>
            <a:r>
              <a:rPr lang="en-US" altLang="ko-KR" sz="2400" b="0" i="0" dirty="0">
                <a:effectLst/>
              </a:rPr>
              <a:t>	H1: p</a:t>
            </a:r>
            <a:r>
              <a:rPr lang="ko-KR" altLang="en-US" sz="2400" b="0" i="0" dirty="0">
                <a:effectLst/>
              </a:rPr>
              <a:t>≠</a:t>
            </a:r>
            <a:r>
              <a:rPr lang="en-US" altLang="ko-KR" sz="2400" b="0" i="0" dirty="0">
                <a:effectLst/>
              </a:rPr>
              <a:t>1/2 (</a:t>
            </a:r>
            <a:r>
              <a:rPr lang="ko-KR" altLang="en-US" sz="2400" b="0" i="0" dirty="0">
                <a:effectLst/>
              </a:rPr>
              <a:t>게임에 사용되는 동전은 편향된 것이다</a:t>
            </a:r>
            <a:r>
              <a:rPr lang="en-US" altLang="ko-KR" sz="2400" b="0" i="0" dirty="0">
                <a:effectLst/>
              </a:rPr>
              <a:t>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230C8-F44D-7EED-3C24-2BCF03A77449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806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2" y="1112520"/>
            <a:ext cx="8373968" cy="506444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양측검정</a:t>
            </a:r>
            <a:r>
              <a:rPr lang="en-US" altLang="ko-KR" b="0" i="0" dirty="0">
                <a:effectLst/>
                <a:latin typeface="Söhne"/>
              </a:rPr>
              <a:t>(two-side test):</a:t>
            </a:r>
            <a:r>
              <a:rPr lang="ko-KR" altLang="en-US" b="0" i="0" dirty="0">
                <a:effectLst/>
                <a:latin typeface="Söhne"/>
              </a:rPr>
              <a:t> 귀무가설이 ’모수가 특정값이다’라고 할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대립가설이 ’모수가 특정값이 아니다’라고 주어지는 경우에 발생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단측검정</a:t>
            </a:r>
            <a:r>
              <a:rPr lang="en-US" altLang="ko-KR" b="0" i="0" dirty="0">
                <a:effectLst/>
                <a:latin typeface="Söhne"/>
              </a:rPr>
              <a:t>(one-side test):</a:t>
            </a:r>
            <a:r>
              <a:rPr lang="ko-KR" altLang="en-US" b="0" i="0" dirty="0">
                <a:effectLst/>
                <a:latin typeface="Söhne"/>
              </a:rPr>
              <a:t> 왼쪽 단측검정은 대립가설이 ’모수가 특정 값보다 작다’로 주어지는 경우에 발생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오른쪽 단측검정은 대립가설이 ’모수가 특정 값보다 크다’로 주어지는 경우에 발생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3A54D-18FA-06D2-8920-840860D03E63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5FD39C-C163-2549-436B-3C3E99622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2085"/>
              </p:ext>
            </p:extLst>
          </p:nvPr>
        </p:nvGraphicFramePr>
        <p:xfrm>
          <a:off x="3979751" y="4735522"/>
          <a:ext cx="7334250" cy="1554480"/>
        </p:xfrm>
        <a:graphic>
          <a:graphicData uri="http://schemas.openxmlformats.org/drawingml/2006/table">
            <a:tbl>
              <a:tblPr/>
              <a:tblGrid>
                <a:gridCol w="2444750">
                  <a:extLst>
                    <a:ext uri="{9D8B030D-6E8A-4147-A177-3AD203B41FA5}">
                      <a16:colId xmlns:a16="http://schemas.microsoft.com/office/drawing/2014/main" val="1459089560"/>
                    </a:ext>
                  </a:extLst>
                </a:gridCol>
                <a:gridCol w="2444750">
                  <a:extLst>
                    <a:ext uri="{9D8B030D-6E8A-4147-A177-3AD203B41FA5}">
                      <a16:colId xmlns:a16="http://schemas.microsoft.com/office/drawing/2014/main" val="2859075290"/>
                    </a:ext>
                  </a:extLst>
                </a:gridCol>
                <a:gridCol w="2444750">
                  <a:extLst>
                    <a:ext uri="{9D8B030D-6E8A-4147-A177-3AD203B41FA5}">
                      <a16:colId xmlns:a16="http://schemas.microsoft.com/office/drawing/2014/main" val="3508564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귀무가설 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r>
                        <a:rPr lang="en-GB" b="1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대립가설 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1</a:t>
                      </a:r>
                      <a:r>
                        <a:rPr lang="en-GB" b="1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기각역의 위치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8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≠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양측검정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76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 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≥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0)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&lt;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왼쪽 단측검정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0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 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≤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0)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&gt;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오른쪽 단측검정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917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7A74EA1-B17B-65CC-77C3-8C2BE642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09"/>
          <a:stretch/>
        </p:blipFill>
        <p:spPr>
          <a:xfrm>
            <a:off x="731219" y="4777332"/>
            <a:ext cx="2598094" cy="1592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BED8FC-E59D-12A1-48C6-344D9D52A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9" b="-1"/>
          <a:stretch/>
        </p:blipFill>
        <p:spPr>
          <a:xfrm>
            <a:off x="711106" y="3047999"/>
            <a:ext cx="2638320" cy="1592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97C0A2-C0EA-A05A-CFFF-4CA84B0128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04"/>
          <a:stretch/>
        </p:blipFill>
        <p:spPr>
          <a:xfrm>
            <a:off x="693337" y="1289844"/>
            <a:ext cx="2673857" cy="1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3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01" y="4363138"/>
            <a:ext cx="11270512" cy="124755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종 오류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(type I error)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는 귀무가설이 옳은데도 불구하고 귀무가설을 기각하는 오류</a:t>
            </a:r>
            <a:endParaRPr lang="en-US" altLang="ko-KR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2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종 오류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(type II error)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는 귀무가설이 사실이 아님에도 귀무가설을 채택하는 오류</a:t>
            </a:r>
            <a:endParaRPr lang="en-US" altLang="ko-KR" sz="2400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2BB3FA-8897-228A-B103-0C7230225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79565"/>
              </p:ext>
            </p:extLst>
          </p:nvPr>
        </p:nvGraphicFramePr>
        <p:xfrm>
          <a:off x="1497597" y="1947462"/>
          <a:ext cx="9196806" cy="1481538"/>
        </p:xfrm>
        <a:graphic>
          <a:graphicData uri="http://schemas.openxmlformats.org/drawingml/2006/table">
            <a:tbl>
              <a:tblPr/>
              <a:tblGrid>
                <a:gridCol w="3065602">
                  <a:extLst>
                    <a:ext uri="{9D8B030D-6E8A-4147-A177-3AD203B41FA5}">
                      <a16:colId xmlns:a16="http://schemas.microsoft.com/office/drawing/2014/main" val="1999255883"/>
                    </a:ext>
                  </a:extLst>
                </a:gridCol>
                <a:gridCol w="3065602">
                  <a:extLst>
                    <a:ext uri="{9D8B030D-6E8A-4147-A177-3AD203B41FA5}">
                      <a16:colId xmlns:a16="http://schemas.microsoft.com/office/drawing/2014/main" val="2638652147"/>
                    </a:ext>
                  </a:extLst>
                </a:gridCol>
                <a:gridCol w="3065602">
                  <a:extLst>
                    <a:ext uri="{9D8B030D-6E8A-4147-A177-3AD203B41FA5}">
                      <a16:colId xmlns:a16="http://schemas.microsoft.com/office/drawing/2014/main" val="1597922008"/>
                    </a:ext>
                  </a:extLst>
                </a:gridCol>
              </a:tblGrid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사실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in-R"/>
                        </a:rPr>
                        <a:t>0</a:t>
                      </a:r>
                      <a:r>
                        <a:rPr lang="en-GB" sz="23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채택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in-R"/>
                        </a:rPr>
                        <a:t>1</a:t>
                      </a:r>
                      <a:r>
                        <a:rPr lang="en-GB" sz="23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채택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7447"/>
                  </a:ext>
                </a:extLst>
              </a:tr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en-GB" sz="2300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0" i="0" dirty="0">
                          <a:effectLst/>
                          <a:latin typeface="MJXc-TeX-main-R"/>
                        </a:rPr>
                        <a:t>0</a:t>
                      </a:r>
                      <a:r>
                        <a:rPr lang="ko-KR" altLang="en-US" sz="2300" dirty="0">
                          <a:effectLst/>
                        </a:rPr>
                        <a:t>가 참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002060"/>
                          </a:solidFill>
                          <a:effectLst/>
                        </a:rPr>
                        <a:t>옳은 결정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제</a:t>
                      </a:r>
                      <a:r>
                        <a:rPr lang="en-US" altLang="ko-KR" sz="2300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종 오류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98228"/>
                  </a:ext>
                </a:extLst>
              </a:tr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en-GB" sz="2300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0" i="0" dirty="0">
                          <a:effectLst/>
                          <a:latin typeface="MJXc-TeX-main-R"/>
                        </a:rPr>
                        <a:t>1</a:t>
                      </a:r>
                      <a:r>
                        <a:rPr lang="ko-KR" altLang="en-US" sz="2300" dirty="0">
                          <a:effectLst/>
                        </a:rPr>
                        <a:t>이 참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제</a:t>
                      </a:r>
                      <a:r>
                        <a:rPr lang="en-US" altLang="ko-KR" sz="23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종 오류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002060"/>
                          </a:solidFill>
                          <a:effectLst/>
                        </a:rPr>
                        <a:t>옳은 결정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747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DDBF0A-43A4-D425-1FE6-22285A5F77B0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2919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9339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F548B5-B5E7-CF91-95C0-424FD910932B}"/>
              </a:ext>
            </a:extLst>
          </p:cNvPr>
          <p:cNvSpPr txBox="1"/>
          <p:nvPr/>
        </p:nvSpPr>
        <p:spPr>
          <a:xfrm>
            <a:off x="358140" y="3225209"/>
            <a:ext cx="10909005" cy="2941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Dummy variables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함정은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? (Hint: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변수들의 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8937E0-CE3A-C335-0D9B-790848B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2112689"/>
          </a:xfrm>
        </p:spPr>
        <p:txBody>
          <a:bodyPr/>
          <a:lstStyle/>
          <a:p>
            <a:r>
              <a:rPr lang="en-US" altLang="ko-KR" dirty="0"/>
              <a:t>Categorical variables</a:t>
            </a:r>
            <a:r>
              <a:rPr lang="ko-KR" altLang="en-US" dirty="0"/>
              <a:t>는 </a:t>
            </a:r>
            <a:r>
              <a:rPr lang="en-US" altLang="ko-KR" dirty="0"/>
              <a:t>rank</a:t>
            </a:r>
            <a:r>
              <a:rPr lang="ko-KR" altLang="en-US" dirty="0"/>
              <a:t>처럼 </a:t>
            </a:r>
            <a:r>
              <a:rPr lang="en-US" altLang="ko-KR" dirty="0"/>
              <a:t>Professor, Assistant Professor, Associate Professor</a:t>
            </a:r>
            <a:r>
              <a:rPr lang="ko-KR" altLang="en-US" dirty="0"/>
              <a:t>의 카테고리로 나뉘는 변수</a:t>
            </a:r>
            <a:endParaRPr lang="en-US" altLang="ko-KR" dirty="0"/>
          </a:p>
          <a:p>
            <a:pPr lvl="1"/>
            <a:r>
              <a:rPr lang="ko-KR" altLang="en-US" dirty="0"/>
              <a:t>문자로 표현 </a:t>
            </a:r>
            <a:r>
              <a:rPr lang="en-US" altLang="ko-KR" dirty="0"/>
              <a:t>– Prof, </a:t>
            </a:r>
            <a:r>
              <a:rPr lang="en-US" altLang="ko-KR" dirty="0" err="1"/>
              <a:t>AsstProf</a:t>
            </a:r>
            <a:r>
              <a:rPr lang="en-US" altLang="ko-KR" dirty="0"/>
              <a:t>, </a:t>
            </a:r>
            <a:r>
              <a:rPr lang="en-US" altLang="ko-KR" dirty="0" err="1"/>
              <a:t>AssocProf</a:t>
            </a:r>
            <a:endParaRPr lang="en-US" altLang="ko-KR" dirty="0"/>
          </a:p>
          <a:p>
            <a:pPr lvl="1"/>
            <a:r>
              <a:rPr lang="ko-KR" altLang="en-US" dirty="0"/>
              <a:t>숫자로 표현 </a:t>
            </a:r>
            <a:r>
              <a:rPr lang="en-US" altLang="ko-KR" dirty="0"/>
              <a:t>- 1, 2, 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1FD60-663F-7EA2-FFB4-0EFB4FD2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Categorical variables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B7EB0-CFAA-4240-26E1-7DFD2497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7" y="3735748"/>
            <a:ext cx="7134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DC4940-B3E0-6FB6-D0FF-261C9935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Categorical </a:t>
            </a:r>
            <a:r>
              <a:rPr lang="ko-KR" altLang="en-US" dirty="0"/>
              <a:t>중에서도 </a:t>
            </a:r>
            <a:r>
              <a:rPr lang="en-US" altLang="ko-KR" dirty="0"/>
              <a:t>“</a:t>
            </a:r>
            <a:r>
              <a:rPr lang="ko-KR" altLang="en-US" dirty="0"/>
              <a:t>순서</a:t>
            </a:r>
            <a:r>
              <a:rPr lang="en-US" altLang="ko-KR" dirty="0"/>
              <a:t>”</a:t>
            </a:r>
            <a:r>
              <a:rPr lang="ko-KR" altLang="en-US" dirty="0"/>
              <a:t>가 있는 변수</a:t>
            </a:r>
            <a:endParaRPr lang="en-US" altLang="ko-KR" dirty="0"/>
          </a:p>
          <a:p>
            <a:r>
              <a:rPr lang="en-US" altLang="ko-KR" dirty="0"/>
              <a:t>Professor, Assistant Professor, Associate Professor</a:t>
            </a:r>
            <a:r>
              <a:rPr lang="ko-KR" altLang="en-US" dirty="0"/>
              <a:t>도 </a:t>
            </a:r>
            <a:r>
              <a:rPr lang="en-US" altLang="ko-KR" dirty="0"/>
              <a:t>ordinal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로 취급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Associate, Assistant, Professor</a:t>
            </a:r>
            <a:r>
              <a:rPr lang="ko-KR" altLang="en-US" dirty="0"/>
              <a:t>의 순서대로 취급하려면</a:t>
            </a:r>
            <a:r>
              <a:rPr lang="en-US" altLang="ko-KR" dirty="0"/>
              <a:t> </a:t>
            </a:r>
            <a:r>
              <a:rPr lang="ko-KR" altLang="en-US" dirty="0"/>
              <a:t>숫자로 표현 </a:t>
            </a:r>
            <a:r>
              <a:rPr lang="en-US" altLang="ko-KR" dirty="0"/>
              <a:t>– 1, 2, 3</a:t>
            </a:r>
          </a:p>
          <a:p>
            <a:pPr lvl="1"/>
            <a:r>
              <a:rPr lang="ko-KR" altLang="en-US" dirty="0"/>
              <a:t>단순한 </a:t>
            </a:r>
            <a:r>
              <a:rPr lang="en-US" altLang="ko-KR" dirty="0"/>
              <a:t>category</a:t>
            </a:r>
            <a:r>
              <a:rPr lang="ko-KR" altLang="en-US" dirty="0"/>
              <a:t>로 취급하려면 </a:t>
            </a:r>
            <a:r>
              <a:rPr lang="en-US" altLang="ko-KR" dirty="0"/>
              <a:t>“reference”</a:t>
            </a:r>
            <a:r>
              <a:rPr lang="ko-KR" altLang="en-US" dirty="0"/>
              <a:t>를 정한 후 </a:t>
            </a:r>
            <a:r>
              <a:rPr lang="en-US" altLang="ko-KR" dirty="0"/>
              <a:t>dummy variable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2D163-BB5E-5858-A336-FAF3737A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Ordinal variables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17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9980A5-0677-25CA-3A9E-D6028C64F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511300"/>
            <a:ext cx="7162800" cy="4876800"/>
          </a:xfrm>
        </p:spPr>
      </p:pic>
    </p:spTree>
    <p:extLst>
      <p:ext uri="{BB962C8B-B14F-4D97-AF65-F5344CB8AC3E}">
        <p14:creationId xmlns:p14="http://schemas.microsoft.com/office/powerpoint/2010/main" val="237082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04" y="1112520"/>
            <a:ext cx="5301255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Basics and Definition: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변수 간의 관계를 모델링하기 위한 통계적 방법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Predicts a </a:t>
            </a:r>
            <a:r>
              <a:rPr lang="en-US" altLang="ko-KR" b="1" i="0" dirty="0">
                <a:effectLst/>
                <a:latin typeface="Söhne"/>
              </a:rPr>
              <a:t>continuous outcome</a:t>
            </a:r>
            <a:r>
              <a:rPr lang="en-US" altLang="ko-KR" b="0" i="0" dirty="0">
                <a:effectLst/>
                <a:latin typeface="Söhne"/>
              </a:rPr>
              <a:t> based on one or more predictors.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4" name="Picture 2" descr="Introduction to Linear Regression in Python | by Lorraine Li | Towards Data  Science">
            <a:extLst>
              <a:ext uri="{FF2B5EF4-FFF2-40B4-BE49-F238E27FC236}">
                <a16:creationId xmlns:a16="http://schemas.microsoft.com/office/drawing/2014/main" id="{7E454E1F-6788-E212-B2F4-0F7EDE7F0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" y="1583504"/>
            <a:ext cx="6034600" cy="41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0698E-835B-5B9E-532F-07893A8F598C}"/>
              </a:ext>
            </a:extLst>
          </p:cNvPr>
          <p:cNvSpPr txBox="1"/>
          <p:nvPr/>
        </p:nvSpPr>
        <p:spPr>
          <a:xfrm>
            <a:off x="187853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https://towardsdatascience.com/introduction-to-linear-regression-in-python-c12a072bedf0</a:t>
            </a:r>
            <a:r>
              <a:rPr lang="ko-KR" altLang="en-US" sz="800" dirty="0"/>
              <a:t> </a:t>
            </a:r>
          </a:p>
        </p:txBody>
      </p:sp>
      <p:pic>
        <p:nvPicPr>
          <p:cNvPr id="2050" name="Picture 2" descr="Simple Linear Regression: A layman's explanation | by Clarence San | Nerd  For Tech | Medium">
            <a:extLst>
              <a:ext uri="{FF2B5EF4-FFF2-40B4-BE49-F238E27FC236}">
                <a16:creationId xmlns:a16="http://schemas.microsoft.com/office/drawing/2014/main" id="{EAA5998A-35F2-57BD-A343-406CAC9A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92" y="3524709"/>
            <a:ext cx="5301255" cy="29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A88B8C-C0A1-CCE8-EA2C-9DC642157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49186" y="1389933"/>
                <a:ext cx="5301075" cy="51190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ko-KR" altLang="en-US" sz="2000" dirty="0"/>
                  <a:t>키가 크면 체중도 올라가나</a:t>
                </a:r>
                <a:r>
                  <a:rPr lang="en-US" altLang="ko-KR" sz="2000" dirty="0"/>
                  <a:t>?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키로 체중이 예측가능한가</a:t>
                </a:r>
                <a:r>
                  <a:rPr lang="en-US" altLang="ko-KR" sz="2000" dirty="0"/>
                  <a:t>?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두 변수간에 관계식은</a:t>
                </a:r>
                <a:r>
                  <a:rPr lang="en-US" altLang="ko-KR" sz="2000" dirty="0"/>
                  <a:t>?</a:t>
                </a:r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r>
                  <a:rPr lang="ko-KR" altLang="en-US" sz="2000" dirty="0"/>
                  <a:t>독립변수</a:t>
                </a:r>
                <a:r>
                  <a:rPr lang="en-US" altLang="ko-KR" sz="2000" dirty="0"/>
                  <a:t>(X)</a:t>
                </a:r>
                <a:r>
                  <a:rPr lang="ko-KR" altLang="en-US" sz="2000" dirty="0"/>
                  <a:t>와 종속변수</a:t>
                </a:r>
                <a:r>
                  <a:rPr lang="en-US" altLang="ko-KR" sz="2000" dirty="0"/>
                  <a:t>(Y)</a:t>
                </a:r>
                <a:r>
                  <a:rPr lang="ko-KR" altLang="en-US" sz="2000" dirty="0"/>
                  <a:t>의 관계식에서</a:t>
                </a:r>
              </a:p>
              <a:p>
                <a:pPr marL="0" indent="0">
                  <a:buNone/>
                </a:pPr>
                <a:endParaRPr lang="ko-KR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9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900" dirty="0"/>
              </a:p>
              <a:p>
                <a:r>
                  <a:rPr lang="ko-KR" altLang="en-US" sz="2000" dirty="0"/>
                  <a:t>추정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회귀식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회귀계수</a:t>
                </a:r>
              </a:p>
              <a:p>
                <a:r>
                  <a:rPr lang="ko-KR" altLang="en-US" sz="2000" dirty="0"/>
                  <a:t>검정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독립변수의 영향력</a:t>
                </a:r>
                <a:r>
                  <a:rPr lang="en-US" altLang="ko-KR" sz="2000" dirty="0"/>
                  <a:t>(b=0?), </a:t>
                </a:r>
                <a:r>
                  <a:rPr lang="ko-KR" altLang="en-US" sz="2000" dirty="0"/>
                  <a:t>모형의 적합성 등</a:t>
                </a:r>
              </a:p>
              <a:p>
                <a:endParaRPr lang="ko-KR" altLang="en-US" sz="2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A88B8C-C0A1-CCE8-EA2C-9DC642157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9186" y="1389933"/>
                <a:ext cx="5301075" cy="5119050"/>
              </a:xfrm>
              <a:blipFill>
                <a:blip r:embed="rId2"/>
                <a:stretch>
                  <a:fillRect l="-1151" t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ADA08F8-CCA2-BBF8-268B-7B08D3DA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E5613-7DE3-EA75-130A-9C6D6D892B30}"/>
              </a:ext>
            </a:extLst>
          </p:cNvPr>
          <p:cNvSpPr txBox="1"/>
          <p:nvPr/>
        </p:nvSpPr>
        <p:spPr>
          <a:xfrm>
            <a:off x="4950850" y="1367827"/>
            <a:ext cx="1286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/>
              <a:t>검정문제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FD22405-BCE6-3196-26CA-50CD8F01D5B4}"/>
              </a:ext>
            </a:extLst>
          </p:cNvPr>
          <p:cNvSpPr/>
          <p:nvPr/>
        </p:nvSpPr>
        <p:spPr>
          <a:xfrm>
            <a:off x="6228522" y="1464515"/>
            <a:ext cx="381662" cy="206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B7B2D-9874-F0D8-A054-EC6F52AD94FB}"/>
              </a:ext>
            </a:extLst>
          </p:cNvPr>
          <p:cNvSpPr txBox="1"/>
          <p:nvPr/>
        </p:nvSpPr>
        <p:spPr>
          <a:xfrm>
            <a:off x="4950850" y="2291695"/>
            <a:ext cx="1286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/>
              <a:t>추정문제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640069-4874-2389-8962-045D322AE19B}"/>
              </a:ext>
            </a:extLst>
          </p:cNvPr>
          <p:cNvSpPr/>
          <p:nvPr/>
        </p:nvSpPr>
        <p:spPr>
          <a:xfrm>
            <a:off x="6228522" y="2388383"/>
            <a:ext cx="381662" cy="206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F4495E05-2BC7-498C-950B-89FF2519C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8725" y="3735658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0F4BA34D-AFE4-CEDC-77D0-BEC7ECCD8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125" y="3387995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Oval 8">
            <a:extLst>
              <a:ext uri="{FF2B5EF4-FFF2-40B4-BE49-F238E27FC236}">
                <a16:creationId xmlns:a16="http://schemas.microsoft.com/office/drawing/2014/main" id="{80362C4C-587E-E4D0-FA7B-0C8C9977D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525" y="3913458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CEB4F61A-85BD-C7AF-B24E-D8563713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525" y="4000770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0B54B39B-0141-2631-F87F-E1DDB62F8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325" y="3646758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77C2B0EA-9791-1A59-41AB-CCEF4DA3E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725" y="3292745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ADCA0DC2-B78B-0D67-C4D4-763D5BE44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125" y="3027633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4FB496C1-73DE-C9AE-74DB-A5F2FE630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525" y="3381645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42CC53A7-DAE7-87DC-90AE-8333DABBC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525" y="2762520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 Box 15">
            <a:extLst>
              <a:ext uri="{FF2B5EF4-FFF2-40B4-BE49-F238E27FC236}">
                <a16:creationId xmlns:a16="http://schemas.microsoft.com/office/drawing/2014/main" id="{EB33FFAB-31A0-0B90-4F9F-6F8A041DC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80" y="5004576"/>
            <a:ext cx="12887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</a:rPr>
              <a:t>Height (X)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AA507ED3-8432-98B6-2657-AECB7F77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15" y="2065547"/>
            <a:ext cx="1447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</a:rPr>
              <a:t>Weight(Y)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A607C5-AC6A-40FF-F4EC-5D1EAE832F93}"/>
              </a:ext>
            </a:extLst>
          </p:cNvPr>
          <p:cNvCxnSpPr/>
          <p:nvPr/>
        </p:nvCxnSpPr>
        <p:spPr>
          <a:xfrm>
            <a:off x="1801051" y="2178716"/>
            <a:ext cx="0" cy="275391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C43B73-9B3C-D908-7F8C-B6D341C0954F}"/>
              </a:ext>
            </a:extLst>
          </p:cNvPr>
          <p:cNvCxnSpPr>
            <a:cxnSpLocks/>
          </p:cNvCxnSpPr>
          <p:nvPr/>
        </p:nvCxnSpPr>
        <p:spPr>
          <a:xfrm flipH="1">
            <a:off x="1801051" y="4923561"/>
            <a:ext cx="331380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243D1-C452-15A7-FFDC-A4CB965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5554980" cy="506444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Open source</a:t>
            </a:r>
          </a:p>
          <a:p>
            <a:pPr lvl="1"/>
            <a:r>
              <a:rPr lang="ko-KR" altLang="en-US" sz="2000" dirty="0"/>
              <a:t>다운로드</a:t>
            </a:r>
            <a:r>
              <a:rPr lang="en-US" altLang="ko-KR" sz="2000" dirty="0"/>
              <a:t>, </a:t>
            </a:r>
            <a:r>
              <a:rPr lang="ko-KR" altLang="en-US" sz="2000" dirty="0"/>
              <a:t>이용</a:t>
            </a:r>
            <a:r>
              <a:rPr lang="en-US" altLang="ko-KR" sz="2000" dirty="0"/>
              <a:t>, </a:t>
            </a:r>
            <a:r>
              <a:rPr lang="ko-KR" altLang="en-US" sz="2000" dirty="0"/>
              <a:t>활용 등 모두 무료</a:t>
            </a:r>
            <a:endParaRPr lang="en-US" altLang="ko-KR" sz="2000" dirty="0"/>
          </a:p>
          <a:p>
            <a:pPr lvl="1"/>
            <a:r>
              <a:rPr lang="ko-KR" altLang="en-US" sz="2000" dirty="0"/>
              <a:t>커뮤니티에서 만든 패키지 활용 가능</a:t>
            </a:r>
            <a:endParaRPr lang="en-US" altLang="ko-KR" sz="2000" dirty="0"/>
          </a:p>
          <a:p>
            <a:r>
              <a:rPr lang="en-US" altLang="ko-KR" sz="2400" dirty="0"/>
              <a:t>Statistical programming</a:t>
            </a:r>
          </a:p>
          <a:p>
            <a:pPr lvl="1"/>
            <a:r>
              <a:rPr lang="ko-KR" altLang="en-US" sz="2000" dirty="0"/>
              <a:t>일반적으로 사용되는 프로그래밍 언어와 달리 통계분석에 특화되어있는 언어</a:t>
            </a:r>
            <a:endParaRPr lang="en-US" altLang="ko-KR" sz="2000" dirty="0"/>
          </a:p>
          <a:p>
            <a:r>
              <a:rPr lang="en-US" altLang="ko-KR" sz="2400" dirty="0" err="1"/>
              <a:t>Visualisation</a:t>
            </a:r>
            <a:endParaRPr lang="en-US" altLang="ko-KR" sz="2400" dirty="0"/>
          </a:p>
          <a:p>
            <a:pPr lvl="1"/>
            <a:r>
              <a:rPr lang="en-US" altLang="ko-KR" sz="2000" dirty="0"/>
              <a:t>ggplot2, </a:t>
            </a:r>
            <a:r>
              <a:rPr lang="en-US" altLang="ko-KR" sz="2000" dirty="0" err="1"/>
              <a:t>plotly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패키지를 통해 여러 </a:t>
            </a:r>
            <a:r>
              <a:rPr lang="en-US" altLang="ko-KR" sz="2000" dirty="0" err="1"/>
              <a:t>visualisation</a:t>
            </a:r>
            <a:r>
              <a:rPr lang="ko-KR" altLang="en-US" sz="2000" dirty="0"/>
              <a:t>이 가능</a:t>
            </a:r>
            <a:endParaRPr lang="en-US" altLang="ko-K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ED72A6-4DCB-27E3-DE7A-D8FD9025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R?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EA64A-AEE2-10E8-8569-1A628BF72C57}"/>
              </a:ext>
            </a:extLst>
          </p:cNvPr>
          <p:cNvSpPr txBox="1"/>
          <p:nvPr/>
        </p:nvSpPr>
        <p:spPr>
          <a:xfrm>
            <a:off x="4645554" y="9935666"/>
            <a:ext cx="1485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/>
              <a:t>https://r-graph-gallery.com/connection-map.html</a:t>
            </a:r>
            <a:endParaRPr lang="ko-KR" altLang="en-US" sz="8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B523E4-9CD6-0EAA-DCC1-B2548549E0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38.5"/>
                </p14:media>
              </p:ext>
            </p:extLst>
          </p:nvPr>
        </p:nvPicPr>
        <p:blipFill rotWithShape="1">
          <a:blip r:embed="rId4">
            <a:lum bright="1000" contrast="1000"/>
          </a:blip>
          <a:srcRect r="33182"/>
          <a:stretch/>
        </p:blipFill>
        <p:spPr>
          <a:xfrm>
            <a:off x="9400691" y="3798175"/>
            <a:ext cx="2608580" cy="26282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3169-4DB3-EF8A-A270-DC9D41AD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15" y="1198383"/>
            <a:ext cx="5917534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F2CCED-823C-0825-9382-81439277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520" y="3815577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9E94B1-4594-DD86-4DE2-0F21B076E48C}"/>
              </a:ext>
            </a:extLst>
          </p:cNvPr>
          <p:cNvSpPr txBox="1"/>
          <p:nvPr/>
        </p:nvSpPr>
        <p:spPr>
          <a:xfrm>
            <a:off x="187854" y="6506665"/>
            <a:ext cx="6111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7"/>
              </a:rPr>
              <a:t>https://r-graph-gallery.com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29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1"/>
    </mc:Choice>
    <mc:Fallback xmlns="">
      <p:transition spd="slow" advTm="1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529AB-F504-2EB4-5E92-A78582FE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endParaRPr lang="en-US" dirty="0"/>
          </a:p>
        </p:txBody>
      </p:sp>
      <p:pic>
        <p:nvPicPr>
          <p:cNvPr id="3074" name="Picture 2" descr="Line graph of weight (vertical axis) as a function of height (horixontal axis.">
            <a:extLst>
              <a:ext uri="{FF2B5EF4-FFF2-40B4-BE49-F238E27FC236}">
                <a16:creationId xmlns:a16="http://schemas.microsoft.com/office/drawing/2014/main" id="{FEC44555-2D13-F3C5-FEA7-05ECB34801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51" y="1671170"/>
            <a:ext cx="5080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C0BEBF-F049-E8C2-9AEA-9FFC6F3B2727}"/>
                  </a:ext>
                </a:extLst>
              </p:cNvPr>
              <p:cNvSpPr txBox="1"/>
              <p:nvPr/>
            </p:nvSpPr>
            <p:spPr>
              <a:xfrm>
                <a:off x="2881687" y="5830649"/>
                <a:ext cx="61139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GB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= 80 + 2 ×(70) = 220 </m:t>
                      </m:r>
                      <m:r>
                        <a:rPr lang="en-GB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𝑙𝑏𝑠</m:t>
                      </m:r>
                      <m:r>
                        <a:rPr lang="en-GB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C0BEBF-F049-E8C2-9AEA-9FFC6F3B2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687" y="5830649"/>
                <a:ext cx="611392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EA0AAF-E937-1E29-96EF-B4B9DB86EE96}"/>
              </a:ext>
            </a:extLst>
          </p:cNvPr>
          <p:cNvSpPr txBox="1"/>
          <p:nvPr/>
        </p:nvSpPr>
        <p:spPr>
          <a:xfrm>
            <a:off x="3039036" y="4716125"/>
            <a:ext cx="611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개인의</a:t>
            </a:r>
            <a:r>
              <a:rPr lang="en-US" dirty="0"/>
              <a:t> </a:t>
            </a:r>
            <a:r>
              <a:rPr lang="en-US" dirty="0" err="1"/>
              <a:t>키를</a:t>
            </a:r>
            <a:r>
              <a:rPr lang="en-US" dirty="0"/>
              <a:t> </a:t>
            </a:r>
            <a:r>
              <a:rPr lang="en-US" dirty="0" err="1"/>
              <a:t>안다면</a:t>
            </a:r>
            <a:r>
              <a:rPr lang="en-US" dirty="0"/>
              <a:t> </a:t>
            </a:r>
            <a:r>
              <a:rPr lang="en-US" dirty="0" err="1"/>
              <a:t>방정식을</a:t>
            </a:r>
            <a:r>
              <a:rPr lang="en-US" dirty="0"/>
              <a:t> </a:t>
            </a:r>
            <a:r>
              <a:rPr lang="en-US" dirty="0" err="1"/>
              <a:t>사용하여</a:t>
            </a:r>
            <a:r>
              <a:rPr lang="en-US" dirty="0"/>
              <a:t> </a:t>
            </a:r>
            <a:r>
              <a:rPr lang="en-US" dirty="0" err="1"/>
              <a:t>체중을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개인의</a:t>
            </a:r>
            <a:r>
              <a:rPr lang="en-US" dirty="0"/>
              <a:t> </a:t>
            </a:r>
            <a:r>
              <a:rPr lang="en-US" dirty="0" err="1"/>
              <a:t>키가</a:t>
            </a:r>
            <a:r>
              <a:rPr lang="en-US" dirty="0"/>
              <a:t> 70인치인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체중은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8AB1A-7188-9F27-4265-DBD2E5E38E21}"/>
              </a:ext>
            </a:extLst>
          </p:cNvPr>
          <p:cNvSpPr txBox="1"/>
          <p:nvPr/>
        </p:nvSpPr>
        <p:spPr>
          <a:xfrm>
            <a:off x="187854" y="6506665"/>
            <a:ext cx="4509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https://sphweb.bumc.bu.edu/otlt/MPH-Modules/BS/BS704-EP713_MultivariableMethods/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816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2CE80-4A4F-6E66-3537-660EEE12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4" name="Picture 2" descr="Simple Linear Regression: A layman's explanation | by Clarence San | Nerd  For Tech | Medium">
            <a:extLst>
              <a:ext uri="{FF2B5EF4-FFF2-40B4-BE49-F238E27FC236}">
                <a16:creationId xmlns:a16="http://schemas.microsoft.com/office/drawing/2014/main" id="{48F1105A-7BC6-2EA2-7A83-3A841811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40" y="1046859"/>
            <a:ext cx="9852688" cy="554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12248-799A-945D-ABA2-65521D2F268F}"/>
              </a:ext>
            </a:extLst>
          </p:cNvPr>
          <p:cNvSpPr txBox="1"/>
          <p:nvPr/>
        </p:nvSpPr>
        <p:spPr>
          <a:xfrm>
            <a:off x="2519330" y="4551532"/>
            <a:ext cx="152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종속변수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3EAAB-BB87-8BC2-2120-96E0F41041CA}"/>
              </a:ext>
            </a:extLst>
          </p:cNvPr>
          <p:cNvSpPr txBox="1"/>
          <p:nvPr/>
        </p:nvSpPr>
        <p:spPr>
          <a:xfrm>
            <a:off x="4321854" y="2049991"/>
            <a:ext cx="1188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7030A0"/>
                </a:solidFill>
              </a:rPr>
              <a:t>상수항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F2B60-2E08-2E44-2C08-DAD59E7E0137}"/>
              </a:ext>
            </a:extLst>
          </p:cNvPr>
          <p:cNvSpPr txBox="1"/>
          <p:nvPr/>
        </p:nvSpPr>
        <p:spPr>
          <a:xfrm>
            <a:off x="5949453" y="3744276"/>
            <a:ext cx="1567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7030A0"/>
                </a:solidFill>
              </a:rPr>
              <a:t>회귀계수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46E44-6A4F-C473-5496-700546A268AE}"/>
              </a:ext>
            </a:extLst>
          </p:cNvPr>
          <p:cNvSpPr txBox="1"/>
          <p:nvPr/>
        </p:nvSpPr>
        <p:spPr>
          <a:xfrm>
            <a:off x="6681426" y="2049991"/>
            <a:ext cx="1450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독립변수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A17A1-308E-7DEB-BA64-0BC6289C55F0}"/>
              </a:ext>
            </a:extLst>
          </p:cNvPr>
          <p:cNvSpPr txBox="1"/>
          <p:nvPr/>
        </p:nvSpPr>
        <p:spPr>
          <a:xfrm>
            <a:off x="9147153" y="3817928"/>
            <a:ext cx="1444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FF57C7"/>
                </a:solidFill>
              </a:rPr>
              <a:t>오차항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355192DC-1394-00D7-C09D-AA981908C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654" y="4920864"/>
            <a:ext cx="3251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</a:rPr>
              <a:t>입력변수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AA94BFFD-47DA-D525-B64B-D43EEEC9C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399" y="5478768"/>
            <a:ext cx="2989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ko-KR" altLang="en-US" sz="1800" b="1" dirty="0">
                <a:solidFill>
                  <a:srgbClr val="7030A0"/>
                </a:solidFill>
                <a:latin typeface="맑은 고딕" panose="020B0503020000020004" pitchFamily="50" charset="-127"/>
              </a:rPr>
              <a:t>모수 </a:t>
            </a:r>
            <a:r>
              <a:rPr lang="en-US" altLang="ko-KR" sz="1800" b="1" dirty="0">
                <a:solidFill>
                  <a:srgbClr val="7030A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7030A0"/>
                </a:solidFill>
                <a:latin typeface="맑은 고딕" panose="020B0503020000020004" pitchFamily="50" charset="-127"/>
              </a:rPr>
              <a:t>추정할 값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52C3DB38-A000-C513-137A-112A77E72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399" y="6023800"/>
            <a:ext cx="3421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ko-KR" altLang="en-US" sz="1800" b="1" dirty="0">
                <a:solidFill>
                  <a:srgbClr val="FF57C7"/>
                </a:solidFill>
                <a:latin typeface="맑은 고딕" panose="020B0503020000020004" pitchFamily="50" charset="-127"/>
              </a:rPr>
              <a:t>확률변수 </a:t>
            </a:r>
            <a:r>
              <a:rPr lang="en-US" altLang="ko-KR" sz="1800" b="1" dirty="0">
                <a:solidFill>
                  <a:srgbClr val="FF57C7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FF57C7"/>
                </a:solidFill>
                <a:latin typeface="맑은 고딕" panose="020B0503020000020004" pitchFamily="50" charset="-127"/>
              </a:rPr>
              <a:t>추정 못함</a:t>
            </a:r>
          </a:p>
        </p:txBody>
      </p:sp>
    </p:spTree>
    <p:extLst>
      <p:ext uri="{BB962C8B-B14F-4D97-AF65-F5344CB8AC3E}">
        <p14:creationId xmlns:p14="http://schemas.microsoft.com/office/powerpoint/2010/main" val="4969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065622-7879-7B98-182E-F204C3F4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4" name="Picture 2" descr="Introduction to Linear Regression in Python | by Lorraine Li | Towards Data  Science">
            <a:extLst>
              <a:ext uri="{FF2B5EF4-FFF2-40B4-BE49-F238E27FC236}">
                <a16:creationId xmlns:a16="http://schemas.microsoft.com/office/drawing/2014/main" id="{A577546D-7ED7-99D6-3EB7-21EF0AADC8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6" y="1220248"/>
            <a:ext cx="7413017" cy="506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EDCB98-F87A-086C-2349-935A0896747F}"/>
              </a:ext>
            </a:extLst>
          </p:cNvPr>
          <p:cNvSpPr txBox="1"/>
          <p:nvPr/>
        </p:nvSpPr>
        <p:spPr>
          <a:xfrm>
            <a:off x="8075099" y="1354048"/>
            <a:ext cx="3704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잔차</a:t>
            </a:r>
            <a:r>
              <a:rPr lang="en-US" altLang="ko-KR" dirty="0"/>
              <a:t>(residual)</a:t>
            </a:r>
            <a:r>
              <a:rPr lang="ko-KR" altLang="en-US" dirty="0"/>
              <a:t>를 최소화 하는 회귀직선식을 구함</a:t>
            </a:r>
          </a:p>
        </p:txBody>
      </p:sp>
      <p:graphicFrame>
        <p:nvGraphicFramePr>
          <p:cNvPr id="9" name="Object 21">
            <a:extLst>
              <a:ext uri="{FF2B5EF4-FFF2-40B4-BE49-F238E27FC236}">
                <a16:creationId xmlns:a16="http://schemas.microsoft.com/office/drawing/2014/main" id="{97380C41-3A33-65B6-F3B8-51F730279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506643"/>
              </p:ext>
            </p:extLst>
          </p:nvPr>
        </p:nvGraphicFramePr>
        <p:xfrm>
          <a:off x="8784590" y="2109508"/>
          <a:ext cx="25146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0948" imgH="266584" progId="Equation.3">
                  <p:embed/>
                </p:oleObj>
              </mc:Choice>
              <mc:Fallback>
                <p:oleObj name="Equation" r:id="rId3" imgW="1040948" imgH="266584" progId="Equation.3">
                  <p:embed/>
                  <p:pic>
                    <p:nvPicPr>
                      <p:cNvPr id="13316" name="Object 21">
                        <a:extLst>
                          <a:ext uri="{FF2B5EF4-FFF2-40B4-BE49-F238E27FC236}">
                            <a16:creationId xmlns:a16="http://schemas.microsoft.com/office/drawing/2014/main" id="{C673C994-C7FD-EFA9-8A63-FE0D3F61A2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4590" y="2109508"/>
                        <a:ext cx="251460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7CBF09D1-7838-6D57-4F4C-58A22F3B5DC1}"/>
              </a:ext>
            </a:extLst>
          </p:cNvPr>
          <p:cNvSpPr/>
          <p:nvPr/>
        </p:nvSpPr>
        <p:spPr>
          <a:xfrm>
            <a:off x="5889997" y="2289153"/>
            <a:ext cx="206003" cy="693683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8E30C-4B8F-B861-DFAD-B7E9BC01A44D}"/>
              </a:ext>
            </a:extLst>
          </p:cNvPr>
          <p:cNvSpPr txBox="1"/>
          <p:nvPr/>
        </p:nvSpPr>
        <p:spPr>
          <a:xfrm>
            <a:off x="6096000" y="2430977"/>
            <a:ext cx="1926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en-US" altLang="ko-KR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(residual)</a:t>
            </a:r>
            <a:endParaRPr lang="ko-KR" altLang="en-US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28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4C2810-C64C-0B87-ECE8-10A54259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E153-5049-7D9B-79AA-56A086447574}"/>
              </a:ext>
            </a:extLst>
          </p:cNvPr>
          <p:cNvSpPr txBox="1"/>
          <p:nvPr/>
        </p:nvSpPr>
        <p:spPr>
          <a:xfrm>
            <a:off x="5294062" y="1678875"/>
            <a:ext cx="6110714" cy="412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/>
              <a:t>모형 </a:t>
            </a:r>
            <a:r>
              <a:rPr lang="en-US" altLang="ko-KR" sz="2800" dirty="0"/>
              <a:t>: </a:t>
            </a:r>
          </a:p>
          <a:p>
            <a:pPr>
              <a:lnSpc>
                <a:spcPct val="130000"/>
              </a:lnSpc>
            </a:pPr>
            <a:endParaRPr lang="en-US" altLang="ko-KR" sz="2800" dirty="0"/>
          </a:p>
          <a:p>
            <a:pPr>
              <a:lnSpc>
                <a:spcPct val="130000"/>
              </a:lnSpc>
            </a:pPr>
            <a:r>
              <a:rPr lang="ko-KR" altLang="en-US" sz="2800" dirty="0"/>
              <a:t>가설 </a:t>
            </a:r>
            <a:r>
              <a:rPr lang="en-US" altLang="ko-KR" sz="2800" dirty="0"/>
              <a:t>: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2400" dirty="0"/>
              <a:t>=&gt;</a:t>
            </a:r>
            <a:r>
              <a:rPr lang="ko-KR" altLang="en-US" sz="2400" dirty="0"/>
              <a:t>독립변수가 종속변수에 영향을 주는가</a:t>
            </a:r>
            <a:r>
              <a:rPr lang="en-US" altLang="ko-KR" sz="2400" dirty="0"/>
              <a:t>?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2400" dirty="0"/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ko-KR" sz="2400" dirty="0"/>
              <a:t>Idea : </a:t>
            </a:r>
            <a:r>
              <a:rPr lang="ko-KR" altLang="en-US" sz="2400" dirty="0"/>
              <a:t>만약    가 </a:t>
            </a:r>
            <a:r>
              <a:rPr lang="en-US" altLang="ko-KR" sz="2400" dirty="0"/>
              <a:t>0</a:t>
            </a:r>
            <a:r>
              <a:rPr lang="ko-KR" altLang="en-US" sz="2400" dirty="0"/>
              <a:t>이라면 </a:t>
            </a:r>
            <a:r>
              <a:rPr lang="en-US" altLang="ko-KR" sz="2400" dirty="0"/>
              <a:t>X</a:t>
            </a:r>
            <a:r>
              <a:rPr lang="ko-KR" altLang="en-US" sz="2400" dirty="0"/>
              <a:t>의 변화가 </a:t>
            </a:r>
            <a:r>
              <a:rPr lang="en-US" altLang="ko-KR" sz="2400" dirty="0"/>
              <a:t>Y</a:t>
            </a:r>
            <a:r>
              <a:rPr lang="ko-KR" altLang="en-US" sz="2400" dirty="0"/>
              <a:t>에 전혀 영향을 주지 못한다</a:t>
            </a:r>
            <a:r>
              <a:rPr lang="en-US" altLang="ko-KR" sz="2400" dirty="0"/>
              <a:t>. 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018638D-1D81-3521-1CC3-E9208698C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18480"/>
              </p:ext>
            </p:extLst>
          </p:nvPr>
        </p:nvGraphicFramePr>
        <p:xfrm>
          <a:off x="6424537" y="1801846"/>
          <a:ext cx="20447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447" imgH="203112" progId="Equation.3">
                  <p:embed/>
                </p:oleObj>
              </mc:Choice>
              <mc:Fallback>
                <p:oleObj name="Equation" r:id="rId2" imgW="812447" imgH="203112" progId="Equation.3">
                  <p:embed/>
                  <p:pic>
                    <p:nvPicPr>
                      <p:cNvPr id="19464" name="Object 4">
                        <a:extLst>
                          <a:ext uri="{FF2B5EF4-FFF2-40B4-BE49-F238E27FC236}">
                            <a16:creationId xmlns:a16="http://schemas.microsoft.com/office/drawing/2014/main" id="{32F1579F-FF66-7578-2F90-1A84F19C9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537" y="1801846"/>
                        <a:ext cx="20447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997A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DC0E829-003A-C7DD-D080-4A96C0AB1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167436"/>
              </p:ext>
            </p:extLst>
          </p:nvPr>
        </p:nvGraphicFramePr>
        <p:xfrm>
          <a:off x="6424537" y="2894811"/>
          <a:ext cx="33512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11300" imgH="228600" progId="Equation.3">
                  <p:embed/>
                </p:oleObj>
              </mc:Choice>
              <mc:Fallback>
                <p:oleObj name="Equation" r:id="rId4" imgW="1511300" imgH="228600" progId="Equation.3">
                  <p:embed/>
                  <p:pic>
                    <p:nvPicPr>
                      <p:cNvPr id="19463" name="Object 3">
                        <a:extLst>
                          <a:ext uri="{FF2B5EF4-FFF2-40B4-BE49-F238E27FC236}">
                            <a16:creationId xmlns:a16="http://schemas.microsoft.com/office/drawing/2014/main" id="{0BFCA993-AE91-C419-4A1E-15C5FF7C86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537" y="2894811"/>
                        <a:ext cx="33512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85D49D30-F1EE-CB23-8631-EC6A01AF1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279955"/>
              </p:ext>
            </p:extLst>
          </p:nvPr>
        </p:nvGraphicFramePr>
        <p:xfrm>
          <a:off x="7408444" y="4804914"/>
          <a:ext cx="4270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17" imgH="203112" progId="Equation.3">
                  <p:embed/>
                </p:oleObj>
              </mc:Choice>
              <mc:Fallback>
                <p:oleObj name="Equation" r:id="rId6" imgW="190417" imgH="203112" progId="Equation.3">
                  <p:embed/>
                  <p:pic>
                    <p:nvPicPr>
                      <p:cNvPr id="19462" name="Object 6">
                        <a:extLst>
                          <a:ext uri="{FF2B5EF4-FFF2-40B4-BE49-F238E27FC236}">
                            <a16:creationId xmlns:a16="http://schemas.microsoft.com/office/drawing/2014/main" id="{1E472E4C-B127-9F37-8C5D-5B171A67F1E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7408444" y="4804914"/>
                        <a:ext cx="42703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6">
            <a:extLst>
              <a:ext uri="{FF2B5EF4-FFF2-40B4-BE49-F238E27FC236}">
                <a16:creationId xmlns:a16="http://schemas.microsoft.com/office/drawing/2014/main" id="{06CE5580-3432-D76D-434A-1664EDEF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963" y="3817639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E9C91B32-4E55-4CDC-68BF-3870E387E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363" y="3469976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E964A8D2-D0C4-F47A-A62F-504EB89D8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763" y="3995439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9678C540-6496-6DFA-EF13-FD35220BD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763" y="4082751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E37C89E3-68FE-2134-ED92-9BA78E62C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563" y="3728739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F7C15EF4-9855-E863-A499-B29AC86A9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963" y="3374726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3B937308-D2A2-A5F7-7E32-92998B148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363" y="3109614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73F8F5A-C2C9-0E12-F572-3E5A96E8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763" y="3463626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EB0811C6-8741-EA0E-0675-38F7BA53B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763" y="2844501"/>
            <a:ext cx="72000" cy="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1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B4824286-24F7-D159-6613-4D28D3A4B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18" y="5086557"/>
            <a:ext cx="12887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</a:rPr>
              <a:t>Height (X)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3B4DD1CE-7E2A-C854-A5C4-F65DDAA09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92" y="2157700"/>
            <a:ext cx="1447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</a:rPr>
              <a:t>Weight(Y)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DF546-5FAF-5D74-540C-79024973B60A}"/>
              </a:ext>
            </a:extLst>
          </p:cNvPr>
          <p:cNvCxnSpPr/>
          <p:nvPr/>
        </p:nvCxnSpPr>
        <p:spPr>
          <a:xfrm>
            <a:off x="1540289" y="2260697"/>
            <a:ext cx="0" cy="275391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788E82-7C1E-2FCA-FA9F-68787F4A21AB}"/>
              </a:ext>
            </a:extLst>
          </p:cNvPr>
          <p:cNvCxnSpPr>
            <a:cxnSpLocks/>
          </p:cNvCxnSpPr>
          <p:nvPr/>
        </p:nvCxnSpPr>
        <p:spPr>
          <a:xfrm flipH="1">
            <a:off x="1540289" y="5005542"/>
            <a:ext cx="331380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A9B200-9FCA-704D-E155-B6C2A6438484}"/>
              </a:ext>
            </a:extLst>
          </p:cNvPr>
          <p:cNvCxnSpPr>
            <a:cxnSpLocks/>
          </p:cNvCxnSpPr>
          <p:nvPr/>
        </p:nvCxnSpPr>
        <p:spPr>
          <a:xfrm flipV="1">
            <a:off x="1847719" y="2654913"/>
            <a:ext cx="2572978" cy="184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3" y="1098698"/>
            <a:ext cx="7403627" cy="529624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Interpretation of Results: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Coefficients: </a:t>
            </a:r>
            <a:r>
              <a:rPr lang="ko-KR" altLang="en-US" b="0" i="0" dirty="0">
                <a:effectLst/>
                <a:latin typeface="Söhne"/>
              </a:rPr>
              <a:t>결과에 대한 예측변수의 영향을 수치화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p-value: </a:t>
            </a:r>
            <a:r>
              <a:rPr lang="ko-KR" altLang="en-US" b="0" i="0" dirty="0">
                <a:effectLst/>
                <a:latin typeface="Söhne"/>
              </a:rPr>
              <a:t>예측변수의 </a:t>
            </a:r>
            <a:r>
              <a:rPr lang="en-US" altLang="ko-KR" b="0" i="0" dirty="0">
                <a:effectLst/>
                <a:latin typeface="Söhne"/>
              </a:rPr>
              <a:t>(predictors) </a:t>
            </a:r>
            <a:r>
              <a:rPr lang="en-US" altLang="ko-KR" dirty="0">
                <a:latin typeface="Söhne"/>
              </a:rPr>
              <a:t>statistical</a:t>
            </a:r>
            <a:r>
              <a:rPr lang="ko-KR" altLang="en-US" dirty="0">
                <a:latin typeface="Söhne"/>
              </a:rPr>
              <a:t> </a:t>
            </a:r>
            <a:r>
              <a:rPr lang="en-US" altLang="ko-KR" dirty="0">
                <a:latin typeface="Söhne"/>
              </a:rPr>
              <a:t>significance</a:t>
            </a:r>
            <a:r>
              <a:rPr lang="ko-KR" altLang="en-US" dirty="0">
                <a:latin typeface="Söhne"/>
              </a:rPr>
              <a:t>를 수치화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Residuals: </a:t>
            </a:r>
            <a:r>
              <a:rPr lang="ko-KR" altLang="en-US" b="0" i="0" dirty="0">
                <a:effectLst/>
                <a:latin typeface="Söhne"/>
              </a:rPr>
              <a:t>예측된 값과 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기대치</a:t>
            </a:r>
            <a:r>
              <a:rPr lang="en-US" altLang="ko-KR" b="0" i="0" dirty="0">
                <a:effectLst/>
                <a:latin typeface="Söhne"/>
              </a:rPr>
              <a:t>/expected values)</a:t>
            </a:r>
            <a:r>
              <a:rPr lang="ko-KR" altLang="en-US" b="0" i="0" dirty="0">
                <a:effectLst/>
                <a:latin typeface="Söhne"/>
              </a:rPr>
              <a:t> 관측된 값의 </a:t>
            </a:r>
            <a:r>
              <a:rPr lang="en-US" altLang="ko-KR" b="0" i="0" dirty="0">
                <a:effectLst/>
                <a:latin typeface="Söhne"/>
              </a:rPr>
              <a:t>(observed values)</a:t>
            </a:r>
            <a:r>
              <a:rPr lang="ko-KR" altLang="en-US" b="0" i="0" dirty="0">
                <a:effectLst/>
                <a:latin typeface="Söhne"/>
              </a:rPr>
              <a:t> 차이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B1AAC-C3B6-E04C-9B3C-C3743A22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4" y="1017602"/>
            <a:ext cx="3253649" cy="5645219"/>
          </a:xfrm>
          <a:prstGeom prst="rect">
            <a:avLst/>
          </a:prstGeom>
        </p:spPr>
      </p:pic>
      <p:pic>
        <p:nvPicPr>
          <p:cNvPr id="4" name="Picture 2" descr="Simple Linear Regression: A layman's explanation | by Clarence San | Nerd  For Tech | Medium">
            <a:extLst>
              <a:ext uri="{FF2B5EF4-FFF2-40B4-BE49-F238E27FC236}">
                <a16:creationId xmlns:a16="http://schemas.microsoft.com/office/drawing/2014/main" id="{05201F6B-F7F0-DFBE-5074-92AE3159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29060"/>
            <a:ext cx="4478073" cy="25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21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028" y="1112520"/>
            <a:ext cx="5815832" cy="537246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Interpretation of Results: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Coefficients: </a:t>
            </a:r>
          </a:p>
          <a:p>
            <a:pPr marL="1200150" lvl="2" indent="-285750"/>
            <a:r>
              <a:rPr lang="ko-KR" altLang="en-US" b="0" i="0" dirty="0">
                <a:effectLst/>
              </a:rPr>
              <a:t>해당 변수가 </a:t>
            </a:r>
            <a:r>
              <a:rPr lang="en-US" altLang="ko-KR" b="0" i="0" dirty="0">
                <a:effectLst/>
              </a:rPr>
              <a:t>1 </a:t>
            </a:r>
            <a:r>
              <a:rPr lang="ko-KR" altLang="en-US" b="0" i="0" dirty="0">
                <a:effectLst/>
              </a:rPr>
              <a:t>단위 증가할 때 로그아드의 변화량</a:t>
            </a:r>
          </a:p>
          <a:p>
            <a:pPr marL="1200150" lvl="2" indent="-285750"/>
            <a:r>
              <a:rPr lang="ko-KR" altLang="en-US" b="0" i="0" dirty="0">
                <a:effectLst/>
              </a:rPr>
              <a:t>양수이면 성공확률</a:t>
            </a:r>
            <a:r>
              <a:rPr lang="en-US" altLang="ko-KR" b="0" i="0" dirty="0">
                <a:effectLst/>
              </a:rPr>
              <a:t>(odds)</a:t>
            </a:r>
            <a:r>
              <a:rPr lang="ko-KR" altLang="en-US" b="0" i="0" dirty="0">
                <a:effectLst/>
              </a:rPr>
              <a:t>과 양의 상관관계</a:t>
            </a:r>
            <a:r>
              <a:rPr lang="en-US" altLang="ko-KR" b="0" i="0" dirty="0">
                <a:effectLst/>
              </a:rPr>
              <a:t>, </a:t>
            </a:r>
            <a:r>
              <a:rPr lang="ko-KR" altLang="en-US" b="0" i="0" dirty="0">
                <a:effectLst/>
              </a:rPr>
              <a:t>음수이면 성공확률</a:t>
            </a:r>
            <a:r>
              <a:rPr lang="en-US" altLang="ko-KR" b="0" i="0" dirty="0">
                <a:effectLst/>
              </a:rPr>
              <a:t>(odds)</a:t>
            </a:r>
            <a:r>
              <a:rPr lang="ko-KR" altLang="en-US" b="0" i="0" dirty="0">
                <a:effectLst/>
              </a:rPr>
              <a:t>과 음의 상관관계</a:t>
            </a:r>
            <a:endParaRPr lang="en-US" altLang="ko-KR" b="0" i="0" dirty="0">
              <a:effectLst/>
            </a:endParaRPr>
          </a:p>
          <a:p>
            <a:pPr marL="742950" lvl="1" indent="-285750"/>
            <a:r>
              <a:rPr lang="en-US" altLang="ko-KR" b="0" i="0" dirty="0">
                <a:effectLst/>
              </a:rPr>
              <a:t>p-value: </a:t>
            </a:r>
            <a:r>
              <a:rPr lang="ko-KR" altLang="en-US" b="0" i="0" dirty="0">
                <a:effectLst/>
              </a:rPr>
              <a:t>예측변수의 </a:t>
            </a:r>
            <a:r>
              <a:rPr lang="en-US" altLang="ko-KR" b="0" i="0" dirty="0">
                <a:effectLst/>
              </a:rPr>
              <a:t>(predictors) </a:t>
            </a:r>
            <a:r>
              <a:rPr lang="en-US" altLang="ko-KR" dirty="0"/>
              <a:t>statistical</a:t>
            </a:r>
            <a:r>
              <a:rPr lang="ko-KR" altLang="en-US" dirty="0"/>
              <a:t> </a:t>
            </a:r>
            <a:r>
              <a:rPr lang="en-US" altLang="ko-KR" dirty="0"/>
              <a:t>significance</a:t>
            </a:r>
            <a:r>
              <a:rPr lang="ko-KR" altLang="en-US" dirty="0"/>
              <a:t>를 수치화 </a:t>
            </a:r>
            <a:endParaRPr lang="en-US" altLang="ko-KR" dirty="0"/>
          </a:p>
          <a:p>
            <a:pPr marL="742950" lvl="1" indent="-285750"/>
            <a:r>
              <a:rPr lang="en-US" altLang="ko-KR" b="0" i="0" dirty="0">
                <a:effectLst/>
              </a:rPr>
              <a:t>Residuals: </a:t>
            </a:r>
            <a:r>
              <a:rPr lang="ko-KR" altLang="en-US" b="0" i="0" dirty="0">
                <a:effectLst/>
              </a:rPr>
              <a:t>예측된 값과 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>
                <a:effectLst/>
              </a:rPr>
              <a:t>기대치</a:t>
            </a:r>
            <a:r>
              <a:rPr lang="en-US" altLang="ko-KR" b="0" i="0" dirty="0">
                <a:effectLst/>
              </a:rPr>
              <a:t>/expected values)</a:t>
            </a:r>
            <a:r>
              <a:rPr lang="ko-KR" altLang="en-US" b="0" i="0" dirty="0">
                <a:effectLst/>
              </a:rPr>
              <a:t> 관측된 값의 </a:t>
            </a:r>
            <a:r>
              <a:rPr lang="en-US" altLang="ko-KR" b="0" i="0" dirty="0">
                <a:effectLst/>
              </a:rPr>
              <a:t>(observed values)</a:t>
            </a:r>
            <a:r>
              <a:rPr lang="ko-KR" altLang="en-US" b="0" i="0" dirty="0">
                <a:effectLst/>
              </a:rPr>
              <a:t> 차이</a:t>
            </a:r>
            <a:endParaRPr lang="en-US" altLang="ko-KR" b="0" i="0" dirty="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5E993-7C12-CA4D-169B-12107CF2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78864"/>
          <a:stretch/>
        </p:blipFill>
        <p:spPr>
          <a:xfrm>
            <a:off x="187854" y="1112520"/>
            <a:ext cx="6172201" cy="1304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B0EFF-446A-830F-38ED-114E6330C4C1}"/>
              </a:ext>
            </a:extLst>
          </p:cNvPr>
          <p:cNvSpPr txBox="1"/>
          <p:nvPr/>
        </p:nvSpPr>
        <p:spPr>
          <a:xfrm>
            <a:off x="187854" y="6484988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4"/>
              </a:rPr>
              <a:t>https://datasciencedojo.com/blog/linear-regression-vs-logistic-regression/</a:t>
            </a:r>
            <a:r>
              <a:rPr lang="ko-KR" altLang="en-US" sz="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B9A9E-7948-209B-13C8-95E16F6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3023" b="12957"/>
          <a:stretch/>
        </p:blipFill>
        <p:spPr>
          <a:xfrm>
            <a:off x="187854" y="2480929"/>
            <a:ext cx="6172201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F5D03-E4D6-939E-C9E5-08A1D3C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13D099-BE22-4E42-A5D3-76545C2C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79" y="1337586"/>
            <a:ext cx="8625441" cy="46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1DA5E-ACDC-D18C-8551-0DC3810E9637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https://ittrue.tistory.com/35</a:t>
            </a:r>
            <a:r>
              <a:rPr lang="ko-KR" alt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715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F5D03-E4D6-939E-C9E5-08A1D3C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1DA5E-ACDC-D18C-8551-0DC3810E9637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https://ittrue.tistory.com/35</a:t>
            </a:r>
            <a:r>
              <a:rPr lang="ko-KR" altLang="en-US" sz="800" dirty="0"/>
              <a:t>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05391-D4CA-2D85-256B-1487E162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73" y="3209604"/>
            <a:ext cx="5547537" cy="3232298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Supervised Learning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Classification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Support vector machine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Decision trees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Random forests</a:t>
            </a:r>
          </a:p>
          <a:p>
            <a:pPr lvl="1"/>
            <a:r>
              <a:rPr lang="en-US" altLang="ko-KR" dirty="0">
                <a:latin typeface="Söhne"/>
              </a:rPr>
              <a:t>Regression</a:t>
            </a:r>
          </a:p>
          <a:p>
            <a:pPr lvl="2"/>
            <a:r>
              <a:rPr lang="en-US" altLang="ko-KR" dirty="0">
                <a:latin typeface="Söhne"/>
              </a:rPr>
              <a:t>Linear regression</a:t>
            </a:r>
          </a:p>
          <a:p>
            <a:pPr lvl="2"/>
            <a:r>
              <a:rPr lang="en-US" altLang="ko-KR" dirty="0">
                <a:latin typeface="Söhne"/>
              </a:rPr>
              <a:t>Logistic regression</a:t>
            </a:r>
          </a:p>
          <a:p>
            <a:pPr lvl="2"/>
            <a:r>
              <a:rPr lang="en-US" altLang="ko-KR" dirty="0">
                <a:latin typeface="Söhne"/>
              </a:rPr>
              <a:t>LASSO, ridge regression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C0C494-FF51-17B0-36D5-549F0D7E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559" y="1089493"/>
            <a:ext cx="3362879" cy="18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C06CB5F-2107-DC6E-8D43-B2507ACDA8FC}"/>
              </a:ext>
            </a:extLst>
          </p:cNvPr>
          <p:cNvSpPr txBox="1">
            <a:spLocks/>
          </p:cNvSpPr>
          <p:nvPr/>
        </p:nvSpPr>
        <p:spPr>
          <a:xfrm>
            <a:off x="6095999" y="3203944"/>
            <a:ext cx="5547537" cy="323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Söhne"/>
              </a:rPr>
              <a:t>Unsupervised Learning</a:t>
            </a:r>
          </a:p>
          <a:p>
            <a:pPr lvl="1"/>
            <a:r>
              <a:rPr lang="en-US" altLang="ko-KR" sz="1800" dirty="0">
                <a:latin typeface="Söhne"/>
              </a:rPr>
              <a:t>Clustering</a:t>
            </a:r>
          </a:p>
          <a:p>
            <a:pPr lvl="2"/>
            <a:r>
              <a:rPr lang="en-US" altLang="ko-KR" sz="1600" dirty="0" err="1">
                <a:latin typeface="Söhne"/>
              </a:rPr>
              <a:t>kNN</a:t>
            </a:r>
            <a:r>
              <a:rPr lang="en-US" altLang="ko-KR" sz="1600" dirty="0">
                <a:latin typeface="Söhne"/>
              </a:rPr>
              <a:t> (k-Nearest Neighbors)</a:t>
            </a:r>
          </a:p>
          <a:p>
            <a:pPr lvl="2"/>
            <a:r>
              <a:rPr lang="en-US" altLang="ko-KR" sz="1600" dirty="0">
                <a:latin typeface="Söhne"/>
              </a:rPr>
              <a:t>Hierarchical clustering</a:t>
            </a:r>
          </a:p>
          <a:p>
            <a:pPr lvl="2"/>
            <a:r>
              <a:rPr lang="en-US" altLang="ko-KR" sz="1600" dirty="0">
                <a:latin typeface="Söhne"/>
              </a:rPr>
              <a:t>Gaussian Mixture Models (GMM)</a:t>
            </a:r>
          </a:p>
        </p:txBody>
      </p:sp>
    </p:spTree>
    <p:extLst>
      <p:ext uri="{BB962C8B-B14F-4D97-AF65-F5344CB8AC3E}">
        <p14:creationId xmlns:p14="http://schemas.microsoft.com/office/powerpoint/2010/main" val="3081669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464EA-8D31-87ED-CEF6-64C46F24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모든 코드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데이터 및 자료</a:t>
            </a:r>
            <a:r>
              <a:rPr lang="en-US" altLang="ko-KR" dirty="0">
                <a:latin typeface="+mn-lt"/>
              </a:rPr>
              <a:t>:</a:t>
            </a:r>
            <a:r>
              <a:rPr lang="en-GB" altLang="ko-KR" dirty="0">
                <a:latin typeface="+mn-lt"/>
              </a:rPr>
              <a:t> </a:t>
            </a:r>
            <a:r>
              <a:rPr lang="en-GB" altLang="ko-KR" dirty="0">
                <a:solidFill>
                  <a:srgbClr val="0563C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https://github.com/kisti-r-course/r-basics</a:t>
            </a:r>
            <a:endParaRPr lang="en-GB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데이터</a:t>
            </a:r>
            <a:r>
              <a:rPr lang="en-US" altLang="ko-KR" dirty="0">
                <a:latin typeface="+mn-lt"/>
              </a:rPr>
              <a:t>:</a:t>
            </a:r>
          </a:p>
          <a:p>
            <a:pPr lvl="1"/>
            <a:r>
              <a:rPr lang="en-US" altLang="ko-KR" dirty="0">
                <a:latin typeface="+mn-lt"/>
              </a:rPr>
              <a:t>Iris dataset (</a:t>
            </a:r>
            <a:r>
              <a:rPr lang="en-GB" altLang="ko-KR" b="0" i="0" dirty="0">
                <a:solidFill>
                  <a:srgbClr val="000000"/>
                </a:solidFill>
                <a:effectLst/>
                <a:latin typeface="+mn-lt"/>
                <a:hlinkClick r:id="rId3"/>
              </a:rPr>
              <a:t>https://archive.ics.uci.edu/ml/datasets/Iris</a:t>
            </a:r>
            <a:r>
              <a:rPr lang="en-GB" altLang="ko-KR" dirty="0">
                <a:solidFill>
                  <a:srgbClr val="000000"/>
                </a:solidFill>
                <a:latin typeface="+mn-lt"/>
              </a:rPr>
              <a:t>)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Car dataset (</a:t>
            </a:r>
            <a:r>
              <a:rPr lang="en-GB" altLang="ko-KR" b="0" i="0" u="sng" dirty="0">
                <a:solidFill>
                  <a:srgbClr val="111827"/>
                </a:solidFill>
                <a:effectLst/>
                <a:latin typeface="+mn-lt"/>
                <a:hlinkClick r:id="rId4"/>
              </a:rPr>
              <a:t>http://www.amstat.org/publications/jse/v1n1/datasets.lock.html</a:t>
            </a:r>
            <a:r>
              <a:rPr lang="en-GB" altLang="ko-KR" u="sng" dirty="0">
                <a:solidFill>
                  <a:srgbClr val="374151"/>
                </a:solidFill>
                <a:latin typeface="+mn-lt"/>
              </a:rPr>
              <a:t>)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Salaries dataset (</a:t>
            </a:r>
            <a:r>
              <a:rPr lang="en-US" altLang="ko-KR" dirty="0">
                <a:latin typeface="+mn-lt"/>
                <a:hlinkClick r:id="rId5"/>
              </a:rPr>
              <a:t>https://www.rdocumentation.org/packages/carData/versions/3.0-1/topics/Salaries</a:t>
            </a:r>
            <a:r>
              <a:rPr lang="en-US" altLang="ko-KR" dirty="0">
                <a:latin typeface="+mn-lt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D541B-7553-DAB9-F912-A1005486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실습자료</a:t>
            </a:r>
          </a:p>
        </p:txBody>
      </p:sp>
    </p:spTree>
    <p:extLst>
      <p:ext uri="{BB962C8B-B14F-4D97-AF65-F5344CB8AC3E}">
        <p14:creationId xmlns:p14="http://schemas.microsoft.com/office/powerpoint/2010/main" val="28435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62967C-19B4-36A3-BC91-D0F35D3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Base R (</a:t>
            </a:r>
            <a:r>
              <a:rPr lang="en-GB" altLang="ko-KR" dirty="0">
                <a:hlinkClick r:id="rId2"/>
              </a:rPr>
              <a:t>http://lib.stat.cmu.edu/R/CRAN/</a:t>
            </a:r>
            <a:r>
              <a:rPr lang="en-GB" altLang="ko-KR" dirty="0"/>
              <a:t>)</a:t>
            </a:r>
          </a:p>
          <a:p>
            <a:r>
              <a:rPr lang="en-GB" altLang="ko-KR" dirty="0"/>
              <a:t>R studio (</a:t>
            </a:r>
            <a:r>
              <a:rPr lang="en-GB" altLang="ko-KR" dirty="0">
                <a:hlinkClick r:id="rId3"/>
              </a:rPr>
              <a:t>https://posit.co/products/open-source/rstudio/</a:t>
            </a:r>
            <a:r>
              <a:rPr lang="en-GB" altLang="ko-KR" dirty="0"/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F68F30-FA4F-2334-4221-A2AB00DF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and R 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29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4F0B225-E352-D35D-763E-06404918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5064443"/>
          </a:xfrm>
        </p:spPr>
        <p:txBody>
          <a:bodyPr/>
          <a:lstStyle/>
          <a:p>
            <a:r>
              <a:rPr lang="en-GB" altLang="ko-KR" dirty="0"/>
              <a:t>Base R (</a:t>
            </a:r>
            <a:r>
              <a:rPr lang="en-GB" altLang="ko-KR" dirty="0">
                <a:hlinkClick r:id="rId2"/>
              </a:rPr>
              <a:t>http://lib.stat.cmu.edu/R/CRAN/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EEDC9-9EE7-5BCE-1CC6-5F4A01354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8"/>
          <a:stretch/>
        </p:blipFill>
        <p:spPr>
          <a:xfrm>
            <a:off x="806058" y="1847823"/>
            <a:ext cx="6382236" cy="2511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E7730-9E84-6C63-521E-3CB21858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42" y="3770436"/>
            <a:ext cx="5538800" cy="25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09CD5-C769-33E0-6FC9-ADC37621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7" y="2037429"/>
            <a:ext cx="2021676" cy="1162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C7FC55-47FE-8915-6416-2A507049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12" y="1390651"/>
            <a:ext cx="2829151" cy="2222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E28FD-6C51-33BC-40DB-D0213A8F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107" y="1390651"/>
            <a:ext cx="2829151" cy="222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890F9-9F52-D73A-1D37-68786E8BD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79" y="3975098"/>
            <a:ext cx="2829151" cy="2222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B244B4-3616-14D4-8135-5E582D44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74" y="3975099"/>
            <a:ext cx="2829151" cy="2222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CA507E-E772-E9F6-7513-2EBB39A09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108" y="3975098"/>
            <a:ext cx="2829151" cy="22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6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R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5E07E-D945-86D0-C578-8AA70A186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94"/>
          <a:stretch/>
        </p:blipFill>
        <p:spPr>
          <a:xfrm>
            <a:off x="1912620" y="1297034"/>
            <a:ext cx="8260080" cy="50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4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05F66-2750-44BE-55AB-602967645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39" y="1815712"/>
            <a:ext cx="6103620" cy="23091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35FE54-DB4D-FE87-BB07-A86330AB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0B306A5-4E1D-E115-7A7E-134EC40AE395}"/>
              </a:ext>
            </a:extLst>
          </p:cNvPr>
          <p:cNvSpPr txBox="1">
            <a:spLocks/>
          </p:cNvSpPr>
          <p:nvPr/>
        </p:nvSpPr>
        <p:spPr>
          <a:xfrm>
            <a:off x="342900" y="1112520"/>
            <a:ext cx="11490960" cy="5064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/>
              <a:t>R studio (</a:t>
            </a:r>
            <a:r>
              <a:rPr lang="en-GB" altLang="ko-KR" dirty="0">
                <a:hlinkClick r:id="rId3"/>
              </a:rPr>
              <a:t>https://posit.co/products/open-source/rstudio/</a:t>
            </a:r>
            <a:r>
              <a:rPr lang="en-GB" altLang="ko-KR" dirty="0"/>
              <a:t>) </a:t>
            </a:r>
          </a:p>
          <a:p>
            <a:endParaRPr lang="en-GB" altLang="ko-KR" dirty="0"/>
          </a:p>
          <a:p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5D750-DC55-3D12-F681-25B73D0C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6" y="4124815"/>
            <a:ext cx="5753100" cy="2307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AF10A-D79B-F1D7-4713-37C2C589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666" y="2456035"/>
            <a:ext cx="5473434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10167</TotalTime>
  <Words>1885</Words>
  <Application>Microsoft Office PowerPoint</Application>
  <PresentationFormat>Widescreen</PresentationFormat>
  <Paragraphs>344</Paragraphs>
  <Slides>48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Helvetica Neue</vt:lpstr>
      <vt:lpstr>MJXc-TeX-main-R</vt:lpstr>
      <vt:lpstr>MJXc-TeX-math-I</vt:lpstr>
      <vt:lpstr>Söhne</vt:lpstr>
      <vt:lpstr>SUIT</vt:lpstr>
      <vt:lpstr>맑은 고딕</vt:lpstr>
      <vt:lpstr>휴먼모음T</vt:lpstr>
      <vt:lpstr>Arial</vt:lpstr>
      <vt:lpstr>Cambria Math</vt:lpstr>
      <vt:lpstr>Office Theme</vt:lpstr>
      <vt:lpstr>Microsoft Equation 3.0</vt:lpstr>
      <vt:lpstr>R 활용 데이터 분석</vt:lpstr>
      <vt:lpstr>Day 1</vt:lpstr>
      <vt:lpstr>Curriculum</vt:lpstr>
      <vt:lpstr>Why R?</vt:lpstr>
      <vt:lpstr>R and R studio</vt:lpstr>
      <vt:lpstr>R 설치</vt:lpstr>
      <vt:lpstr>R 설치</vt:lpstr>
      <vt:lpstr>Base R</vt:lpstr>
      <vt:lpstr>R studio 설치</vt:lpstr>
      <vt:lpstr>R studio 설치</vt:lpstr>
      <vt:lpstr>R studio</vt:lpstr>
      <vt:lpstr>R studio</vt:lpstr>
      <vt:lpstr>R studio</vt:lpstr>
      <vt:lpstr>R studio</vt:lpstr>
      <vt:lpstr>Basics of coding</vt:lpstr>
      <vt:lpstr>Basics of coding</vt:lpstr>
      <vt:lpstr>Things to consider</vt:lpstr>
      <vt:lpstr>Missing values and outliers</vt:lpstr>
      <vt:lpstr>Data Structure</vt:lpstr>
      <vt:lpstr>Exploratory Data Analysis (EDA)</vt:lpstr>
      <vt:lpstr>Day 2</vt:lpstr>
      <vt:lpstr>Curriculum</vt:lpstr>
      <vt:lpstr>Visualisation</vt:lpstr>
      <vt:lpstr>Exploratory Data Analysis (EDA)</vt:lpstr>
      <vt:lpstr>Bar plots and histograms</vt:lpstr>
      <vt:lpstr>Scatterplots</vt:lpstr>
      <vt:lpstr>ggplot2</vt:lpstr>
      <vt:lpstr>R shiny</vt:lpstr>
      <vt:lpstr>Day 3</vt:lpstr>
      <vt:lpstr>Curriculum</vt:lpstr>
      <vt:lpstr>The null hypothesis</vt:lpstr>
      <vt:lpstr>The null hypothesis</vt:lpstr>
      <vt:lpstr>The null hypothesis</vt:lpstr>
      <vt:lpstr>Data types</vt:lpstr>
      <vt:lpstr>Categorical variables</vt:lpstr>
      <vt:lpstr>Ordinal variables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Logistic regression</vt:lpstr>
      <vt:lpstr>Machine learning</vt:lpstr>
      <vt:lpstr>Machine learning</vt:lpstr>
      <vt:lpstr>실습자료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 Yoon Park</dc:creator>
  <cp:lastModifiedBy>Seo Yoon Park</cp:lastModifiedBy>
  <cp:revision>41</cp:revision>
  <dcterms:created xsi:type="dcterms:W3CDTF">2023-07-05T05:36:28Z</dcterms:created>
  <dcterms:modified xsi:type="dcterms:W3CDTF">2023-11-23T12:17:52Z</dcterms:modified>
</cp:coreProperties>
</file>